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gvrjKBCp0XKRz98vwrVW1imdlC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customschemas.google.com/relationships/presentationmetadata" Target="meta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1" name="Shape 11"/>
        <p:cNvGrpSpPr/>
        <p:nvPr/>
      </p:nvGrpSpPr>
      <p:grpSpPr>
        <a:xfrm>
          <a:off x="0" y="0"/>
          <a:ext cx="0" cy="0"/>
          <a:chOff x="0" y="0"/>
          <a:chExt cx="0" cy="0"/>
        </a:xfrm>
      </p:grpSpPr>
      <p:sp>
        <p:nvSpPr>
          <p:cNvPr id="12" name="Google Shape;1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68" name="Shape 68"/>
        <p:cNvGrpSpPr/>
        <p:nvPr/>
      </p:nvGrpSpPr>
      <p:grpSpPr>
        <a:xfrm>
          <a:off x="0" y="0"/>
          <a:ext cx="0" cy="0"/>
          <a:chOff x="0" y="0"/>
          <a:chExt cx="0" cy="0"/>
        </a:xfrm>
      </p:grpSpPr>
      <p:sp>
        <p:nvSpPr>
          <p:cNvPr id="69" name="Google Shape;69;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4" name="Shape 74"/>
        <p:cNvGrpSpPr/>
        <p:nvPr/>
      </p:nvGrpSpPr>
      <p:grpSpPr>
        <a:xfrm>
          <a:off x="0" y="0"/>
          <a:ext cx="0" cy="0"/>
          <a:chOff x="0" y="0"/>
          <a:chExt cx="0" cy="0"/>
        </a:xfrm>
      </p:grpSpPr>
      <p:sp>
        <p:nvSpPr>
          <p:cNvPr id="75" name="Google Shape;75;p6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7" name="Shape 17"/>
        <p:cNvGrpSpPr/>
        <p:nvPr/>
      </p:nvGrpSpPr>
      <p:grpSpPr>
        <a:xfrm>
          <a:off x="0" y="0"/>
          <a:ext cx="0" cy="0"/>
          <a:chOff x="0" y="0"/>
          <a:chExt cx="0" cy="0"/>
        </a:xfrm>
      </p:grpSpPr>
      <p:sp>
        <p:nvSpPr>
          <p:cNvPr id="18" name="Google Shape;18;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3" name="Shape 23"/>
        <p:cNvGrpSpPr/>
        <p:nvPr/>
      </p:nvGrpSpPr>
      <p:grpSpPr>
        <a:xfrm>
          <a:off x="0" y="0"/>
          <a:ext cx="0" cy="0"/>
          <a:chOff x="0" y="0"/>
          <a:chExt cx="0" cy="0"/>
        </a:xfrm>
      </p:grpSpPr>
      <p:sp>
        <p:nvSpPr>
          <p:cNvPr id="24" name="Google Shape;24;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29" name="Shape 29"/>
        <p:cNvGrpSpPr/>
        <p:nvPr/>
      </p:nvGrpSpPr>
      <p:grpSpPr>
        <a:xfrm>
          <a:off x="0" y="0"/>
          <a:ext cx="0" cy="0"/>
          <a:chOff x="0" y="0"/>
          <a:chExt cx="0" cy="0"/>
        </a:xfrm>
      </p:grpSpPr>
      <p:sp>
        <p:nvSpPr>
          <p:cNvPr id="30" name="Google Shape;3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36" name="Shape 36"/>
        <p:cNvGrpSpPr/>
        <p:nvPr/>
      </p:nvGrpSpPr>
      <p:grpSpPr>
        <a:xfrm>
          <a:off x="0" y="0"/>
          <a:ext cx="0" cy="0"/>
          <a:chOff x="0" y="0"/>
          <a:chExt cx="0" cy="0"/>
        </a:xfrm>
      </p:grpSpPr>
      <p:sp>
        <p:nvSpPr>
          <p:cNvPr id="37" name="Google Shape;37;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5" name="Shape 45"/>
        <p:cNvGrpSpPr/>
        <p:nvPr/>
      </p:nvGrpSpPr>
      <p:grpSpPr>
        <a:xfrm>
          <a:off x="0" y="0"/>
          <a:ext cx="0" cy="0"/>
          <a:chOff x="0" y="0"/>
          <a:chExt cx="0" cy="0"/>
        </a:xfrm>
      </p:grpSpPr>
      <p:sp>
        <p:nvSpPr>
          <p:cNvPr id="46" name="Google Shape;4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0" name="Shape 50"/>
        <p:cNvGrpSpPr/>
        <p:nvPr/>
      </p:nvGrpSpPr>
      <p:grpSpPr>
        <a:xfrm>
          <a:off x="0" y="0"/>
          <a:ext cx="0" cy="0"/>
          <a:chOff x="0" y="0"/>
          <a:chExt cx="0" cy="0"/>
        </a:xfrm>
      </p:grpSpPr>
      <p:sp>
        <p:nvSpPr>
          <p:cNvPr id="51" name="Google Shape;5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4" name="Shape 54"/>
        <p:cNvGrpSpPr/>
        <p:nvPr/>
      </p:nvGrpSpPr>
      <p:grpSpPr>
        <a:xfrm>
          <a:off x="0" y="0"/>
          <a:ext cx="0" cy="0"/>
          <a:chOff x="0" y="0"/>
          <a:chExt cx="0" cy="0"/>
        </a:xfrm>
      </p:grpSpPr>
      <p:sp>
        <p:nvSpPr>
          <p:cNvPr id="55" name="Google Shape;55;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1" name="Shape 61"/>
        <p:cNvGrpSpPr/>
        <p:nvPr/>
      </p:nvGrpSpPr>
      <p:grpSpPr>
        <a:xfrm>
          <a:off x="0" y="0"/>
          <a:ext cx="0" cy="0"/>
          <a:chOff x="0" y="0"/>
          <a:chExt cx="0" cy="0"/>
        </a:xfrm>
      </p:grpSpPr>
      <p:sp>
        <p:nvSpPr>
          <p:cNvPr id="62" name="Google Shape;62;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4"/>
          <p:cNvSpPr/>
          <p:nvPr>
            <p:ph idx="2" type="pic"/>
          </p:nvPr>
        </p:nvSpPr>
        <p:spPr>
          <a:xfrm>
            <a:off x="5183188" y="987425"/>
            <a:ext cx="6172200" cy="4873625"/>
          </a:xfrm>
          <a:prstGeom prst="rect">
            <a:avLst/>
          </a:prstGeom>
          <a:noFill/>
          <a:ln>
            <a:noFill/>
          </a:ln>
        </p:spPr>
      </p:sp>
      <p:sp>
        <p:nvSpPr>
          <p:cNvPr id="64" name="Google Shape;64;p6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6.jpg"/><Relationship Id="rId5"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2.jpg"/><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32.png"/><Relationship Id="rId6"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5.jpg"/><Relationship Id="rId5"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41.jpg"/><Relationship Id="rId5"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47.jpg"/><Relationship Id="rId5"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jpg"/><Relationship Id="rId4" Type="http://schemas.openxmlformats.org/officeDocument/2006/relationships/image" Target="../media/image7.png"/><Relationship Id="rId5" Type="http://schemas.openxmlformats.org/officeDocument/2006/relationships/image" Target="../media/image51.jpg"/><Relationship Id="rId6"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jpg"/><Relationship Id="rId5"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60.png"/><Relationship Id="rId5"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two reels" id="85" name="Google Shape;85;p1"/>
          <p:cNvPicPr preferRelativeResize="0"/>
          <p:nvPr/>
        </p:nvPicPr>
        <p:blipFill rotWithShape="1">
          <a:blip r:embed="rId3">
            <a:alphaModFix amt="77000"/>
          </a:blip>
          <a:srcRect b="11879" l="0" r="0" t="3865"/>
          <a:stretch/>
        </p:blipFill>
        <p:spPr>
          <a:xfrm>
            <a:off x="20" y="1282"/>
            <a:ext cx="12191980" cy="6856718"/>
          </a:xfrm>
          <a:prstGeom prst="rect">
            <a:avLst/>
          </a:prstGeom>
          <a:noFill/>
          <a:ln>
            <a:noFill/>
          </a:ln>
          <a:effectLst>
            <a:outerShdw blurRad="50800" sx="1000" rotWithShape="0" algn="ctr" dir="5400000" dist="50800" sy="1000">
              <a:srgbClr val="000000">
                <a:alpha val="98039"/>
              </a:srgbClr>
            </a:outerShdw>
          </a:effectLst>
        </p:spPr>
      </p:pic>
      <p:sp>
        <p:nvSpPr>
          <p:cNvPr id="86" name="Google Shape;86;p1"/>
          <p:cNvSpPr txBox="1"/>
          <p:nvPr/>
        </p:nvSpPr>
        <p:spPr>
          <a:xfrm>
            <a:off x="715618" y="701645"/>
            <a:ext cx="7209183" cy="5262979"/>
          </a:xfrm>
          <a:prstGeom prst="rect">
            <a:avLst/>
          </a:prstGeom>
          <a:solidFill>
            <a:srgbClr val="000000">
              <a:alpha val="6000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8000" u="none" cap="none" strike="noStrike">
                <a:solidFill>
                  <a:schemeClr val="lt1"/>
                </a:solidFill>
                <a:latin typeface="Calibri"/>
                <a:ea typeface="Calibri"/>
                <a:cs typeface="Calibri"/>
                <a:sym typeface="Calibri"/>
              </a:rPr>
              <a:t>Data Science for Image Analysis</a:t>
            </a:r>
            <a:endParaRPr/>
          </a:p>
          <a:p>
            <a:pPr indent="0" lvl="0" marL="0" marR="0" rtl="0" algn="l">
              <a:spcBef>
                <a:spcPts val="0"/>
              </a:spcBef>
              <a:spcAft>
                <a:spcPts val="0"/>
              </a:spcAft>
              <a:buNone/>
            </a:pPr>
            <a:r>
              <a:t/>
            </a:r>
            <a:endParaRPr b="1" sz="4400">
              <a:solidFill>
                <a:schemeClr val="lt1"/>
              </a:solidFill>
              <a:latin typeface="Calibri"/>
              <a:ea typeface="Calibri"/>
              <a:cs typeface="Calibri"/>
              <a:sym typeface="Calibri"/>
            </a:endParaRPr>
          </a:p>
          <a:p>
            <a:pPr indent="0" lvl="0" marL="0" marR="0" rtl="0" algn="r">
              <a:spcBef>
                <a:spcPts val="0"/>
              </a:spcBef>
              <a:spcAft>
                <a:spcPts val="0"/>
              </a:spcAft>
              <a:buNone/>
            </a:pPr>
            <a:r>
              <a:rPr b="1" lang="fr-FR" sz="4400">
                <a:solidFill>
                  <a:schemeClr val="lt1"/>
                </a:solidFill>
                <a:latin typeface="Calibri"/>
                <a:ea typeface="Calibri"/>
                <a:cs typeface="Calibri"/>
                <a:sym typeface="Calibri"/>
              </a:rPr>
              <a:t>Taylor Arnold</a:t>
            </a:r>
            <a:endParaRPr/>
          </a:p>
          <a:p>
            <a:pPr indent="0" lvl="0" marL="0" marR="0" rtl="0" algn="r">
              <a:spcBef>
                <a:spcPts val="0"/>
              </a:spcBef>
              <a:spcAft>
                <a:spcPts val="0"/>
              </a:spcAft>
              <a:buNone/>
            </a:pPr>
            <a:r>
              <a:t/>
            </a:r>
            <a:endParaRPr b="1" sz="4400">
              <a:solidFill>
                <a:schemeClr val="lt1"/>
              </a:solidFill>
              <a:latin typeface="Calibri"/>
              <a:ea typeface="Calibri"/>
              <a:cs typeface="Calibri"/>
              <a:sym typeface="Calibri"/>
            </a:endParaRPr>
          </a:p>
          <a:p>
            <a:pPr indent="0" lvl="0" marL="0" marR="0" rtl="0" algn="r">
              <a:spcBef>
                <a:spcPts val="0"/>
              </a:spcBef>
              <a:spcAft>
                <a:spcPts val="0"/>
              </a:spcAft>
              <a:buNone/>
            </a:pPr>
            <a:r>
              <a:rPr b="1" lang="fr-FR" sz="4400">
                <a:solidFill>
                  <a:schemeClr val="lt1"/>
                </a:solidFill>
                <a:latin typeface="Calibri"/>
                <a:ea typeface="Calibri"/>
                <a:cs typeface="Calibri"/>
                <a:sym typeface="Calibri"/>
              </a:rPr>
              <a:t>30 March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0"/>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Enriching Textual Data</a:t>
            </a:r>
            <a:endParaRPr/>
          </a:p>
        </p:txBody>
      </p:sp>
      <p:pic>
        <p:nvPicPr>
          <p:cNvPr id="187" name="Google Shape;187;p10"/>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88" name="Google Shape;188;p10"/>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8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89" name="Google Shape;189;p10"/>
          <p:cNvSpPr txBox="1"/>
          <p:nvPr/>
        </p:nvSpPr>
        <p:spPr>
          <a:xfrm>
            <a:off x="622850" y="936211"/>
            <a:ext cx="390711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Running additional models over the tokens generated an enriched form of the data; here we have added lemmas, part of speech tags, and grammatical relationships.</a:t>
            </a:r>
            <a:endParaRPr/>
          </a:p>
        </p:txBody>
      </p:sp>
      <p:pic>
        <p:nvPicPr>
          <p:cNvPr descr="Table&#10;&#10;Description automatically generated" id="190" name="Google Shape;190;p10"/>
          <p:cNvPicPr preferRelativeResize="0"/>
          <p:nvPr/>
        </p:nvPicPr>
        <p:blipFill rotWithShape="1">
          <a:blip r:embed="rId4">
            <a:alphaModFix/>
          </a:blip>
          <a:srcRect b="0" l="0" r="0" t="0"/>
          <a:stretch/>
        </p:blipFill>
        <p:spPr>
          <a:xfrm>
            <a:off x="5117610" y="435485"/>
            <a:ext cx="6451541" cy="59870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Visualising Textual Data</a:t>
            </a:r>
            <a:endParaRPr/>
          </a:p>
        </p:txBody>
      </p:sp>
      <p:pic>
        <p:nvPicPr>
          <p:cNvPr id="196" name="Google Shape;196;p11"/>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97" name="Google Shape;197;p11"/>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9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98" name="Google Shape;198;p11"/>
          <p:cNvSpPr txBox="1"/>
          <p:nvPr/>
        </p:nvSpPr>
        <p:spPr>
          <a:xfrm>
            <a:off x="622850" y="936211"/>
            <a:ext cx="2796211"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Loading the tokens into our software, we can use standard techniques to run all kinds of analyses and visualisations.</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For example, let’s see the average length of a post for each user in the dataset by gender.</a:t>
            </a:r>
            <a:endParaRPr/>
          </a:p>
        </p:txBody>
      </p:sp>
      <p:pic>
        <p:nvPicPr>
          <p:cNvPr descr="Chart&#10;&#10;Description automatically generated" id="199" name="Google Shape;199;p11"/>
          <p:cNvPicPr preferRelativeResize="0"/>
          <p:nvPr/>
        </p:nvPicPr>
        <p:blipFill rotWithShape="1">
          <a:blip r:embed="rId4">
            <a:alphaModFix/>
          </a:blip>
          <a:srcRect b="0" l="0" r="0" t="0"/>
          <a:stretch/>
        </p:blipFill>
        <p:spPr>
          <a:xfrm>
            <a:off x="4144534" y="746511"/>
            <a:ext cx="8047466" cy="5364977"/>
          </a:xfrm>
          <a:prstGeom prst="rect">
            <a:avLst/>
          </a:prstGeom>
          <a:noFill/>
          <a:ln>
            <a:noFill/>
          </a:ln>
        </p:spPr>
      </p:pic>
      <p:cxnSp>
        <p:nvCxnSpPr>
          <p:cNvPr id="200" name="Google Shape;200;p11"/>
          <p:cNvCxnSpPr/>
          <p:nvPr/>
        </p:nvCxnSpPr>
        <p:spPr>
          <a:xfrm rot="10800000">
            <a:off x="4782207" y="1128210"/>
            <a:ext cx="1823544" cy="947133"/>
          </a:xfrm>
          <a:prstGeom prst="straightConnector1">
            <a:avLst/>
          </a:prstGeom>
          <a:noFill/>
          <a:ln cap="flat" cmpd="sng" w="9525">
            <a:solidFill>
              <a:schemeClr val="accent1"/>
            </a:solidFill>
            <a:prstDash val="solid"/>
            <a:miter lim="800000"/>
            <a:headEnd len="sm" w="sm" type="none"/>
            <a:tailEnd len="med" w="med" type="triangle"/>
          </a:ln>
        </p:spPr>
      </p:cxnSp>
      <p:cxnSp>
        <p:nvCxnSpPr>
          <p:cNvPr id="201" name="Google Shape;201;p11"/>
          <p:cNvCxnSpPr/>
          <p:nvPr/>
        </p:nvCxnSpPr>
        <p:spPr>
          <a:xfrm flipH="1">
            <a:off x="4782207" y="2075343"/>
            <a:ext cx="1823544" cy="1"/>
          </a:xfrm>
          <a:prstGeom prst="straightConnector1">
            <a:avLst/>
          </a:prstGeom>
          <a:noFill/>
          <a:ln cap="flat" cmpd="sng" w="9525">
            <a:solidFill>
              <a:schemeClr val="accent1"/>
            </a:solidFill>
            <a:prstDash val="solid"/>
            <a:miter lim="800000"/>
            <a:headEnd len="sm" w="sm" type="none"/>
            <a:tailEnd len="med" w="med" type="triangle"/>
          </a:ln>
        </p:spPr>
      </p:cxnSp>
      <p:cxnSp>
        <p:nvCxnSpPr>
          <p:cNvPr id="202" name="Google Shape;202;p11"/>
          <p:cNvCxnSpPr/>
          <p:nvPr/>
        </p:nvCxnSpPr>
        <p:spPr>
          <a:xfrm flipH="1">
            <a:off x="5044967" y="2086144"/>
            <a:ext cx="1560784" cy="499401"/>
          </a:xfrm>
          <a:prstGeom prst="straightConnector1">
            <a:avLst/>
          </a:prstGeom>
          <a:noFill/>
          <a:ln cap="flat" cmpd="sng" w="9525">
            <a:solidFill>
              <a:schemeClr val="accent1"/>
            </a:solidFill>
            <a:prstDash val="solid"/>
            <a:miter lim="800000"/>
            <a:headEnd len="sm" w="sm" type="none"/>
            <a:tailEnd len="med" w="med" type="triangle"/>
          </a:ln>
        </p:spPr>
      </p:cxnSp>
      <p:sp>
        <p:nvSpPr>
          <p:cNvPr id="203" name="Google Shape;203;p11"/>
          <p:cNvSpPr txBox="1"/>
          <p:nvPr/>
        </p:nvSpPr>
        <p:spPr>
          <a:xfrm>
            <a:off x="6650420" y="1921454"/>
            <a:ext cx="33055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400">
                <a:solidFill>
                  <a:srgbClr val="8DA9DB"/>
                </a:solidFill>
                <a:latin typeface="Calibri"/>
                <a:ea typeface="Calibri"/>
                <a:cs typeface="Calibri"/>
                <a:sym typeface="Calibri"/>
              </a:rPr>
              <a:t>Groups of outliers with long reviews</a:t>
            </a:r>
            <a:endParaRPr/>
          </a:p>
        </p:txBody>
      </p:sp>
      <p:sp>
        <p:nvSpPr>
          <p:cNvPr id="204" name="Google Shape;204;p11"/>
          <p:cNvSpPr txBox="1"/>
          <p:nvPr/>
        </p:nvSpPr>
        <p:spPr>
          <a:xfrm>
            <a:off x="9052287" y="3840993"/>
            <a:ext cx="275083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200">
                <a:solidFill>
                  <a:srgbClr val="F4B081"/>
                </a:solidFill>
                <a:latin typeface="Calibri"/>
                <a:ea typeface="Calibri"/>
                <a:cs typeface="Calibri"/>
                <a:sym typeface="Calibri"/>
              </a:rPr>
              <a:t>Shortest reviews are male dominated</a:t>
            </a:r>
            <a:endParaRPr/>
          </a:p>
        </p:txBody>
      </p:sp>
      <p:cxnSp>
        <p:nvCxnSpPr>
          <p:cNvPr id="205" name="Google Shape;205;p11"/>
          <p:cNvCxnSpPr/>
          <p:nvPr/>
        </p:nvCxnSpPr>
        <p:spPr>
          <a:xfrm>
            <a:off x="10427703" y="4117992"/>
            <a:ext cx="0" cy="1042587"/>
          </a:xfrm>
          <a:prstGeom prst="straightConnector1">
            <a:avLst/>
          </a:prstGeom>
          <a:noFill/>
          <a:ln cap="flat" cmpd="sng" w="9525">
            <a:solidFill>
              <a:schemeClr val="accent2"/>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Term Frequency Matrix</a:t>
            </a:r>
            <a:endParaRPr/>
          </a:p>
        </p:txBody>
      </p:sp>
      <p:pic>
        <p:nvPicPr>
          <p:cNvPr id="211" name="Google Shape;211;p12"/>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12" name="Google Shape;212;p12"/>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10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213" name="Google Shape;213;p12"/>
          <p:cNvSpPr txBox="1"/>
          <p:nvPr/>
        </p:nvSpPr>
        <p:spPr>
          <a:xfrm>
            <a:off x="1028071" y="2136540"/>
            <a:ext cx="10239274" cy="42934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300">
                <a:solidFill>
                  <a:srgbClr val="7F7F7F"/>
                </a:solidFill>
                <a:latin typeface="Courier"/>
                <a:ea typeface="Courier"/>
                <a:cs typeface="Courier"/>
                <a:sym typeface="Courier"/>
              </a:rPr>
              <a:t>          . be the and  , a I to of have it for in but that they with this my on n't good do you not</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doc00001</a:t>
            </a:r>
            <a:r>
              <a:rPr lang="fr-FR" sz="1300">
                <a:solidFill>
                  <a:srgbClr val="7F7F7F"/>
                </a:solidFill>
                <a:latin typeface="Courier"/>
                <a:ea typeface="Courier"/>
                <a:cs typeface="Courier"/>
                <a:sym typeface="Courier"/>
              </a:rPr>
              <a:t>  3  .   .   1  2 1 .  .  .    .  .   .  1   .    .    .    1    .  .  .   .    .  .   .   .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doc00002</a:t>
            </a:r>
            <a:r>
              <a:rPr lang="fr-FR" sz="1300">
                <a:solidFill>
                  <a:srgbClr val="7F7F7F"/>
                </a:solidFill>
                <a:latin typeface="Courier"/>
                <a:ea typeface="Courier"/>
                <a:cs typeface="Courier"/>
                <a:sym typeface="Courier"/>
              </a:rPr>
              <a:t>  2  1   2   1  . . 1  .  1    .  .   .  1   1    .    1    .    .  .  .   .    .  .   .   1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doc00003</a:t>
            </a:r>
            <a:r>
              <a:rPr lang="fr-FR" sz="1300">
                <a:solidFill>
                  <a:srgbClr val="7F7F7F"/>
                </a:solidFill>
                <a:latin typeface="Courier"/>
                <a:ea typeface="Courier"/>
                <a:cs typeface="Courier"/>
                <a:sym typeface="Courier"/>
              </a:rPr>
              <a:t>  4  4   1   .  3 1 .  .  2    .  2   1  .   .    .    1    .    .  .  .   .    .  .   .   .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doc00004</a:t>
            </a:r>
            <a:r>
              <a:rPr lang="fr-FR" sz="1300">
                <a:solidFill>
                  <a:srgbClr val="7F7F7F"/>
                </a:solidFill>
                <a:latin typeface="Courier"/>
                <a:ea typeface="Courier"/>
                <a:cs typeface="Courier"/>
                <a:sym typeface="Courier"/>
              </a:rPr>
              <a:t>  4  2   4   2  1 2 3  .  3    3  2   2  1   2    1    3    .    .  .  1   1    .  .   .   .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doc00005</a:t>
            </a:r>
            <a:r>
              <a:rPr lang="fr-FR" sz="1300">
                <a:solidFill>
                  <a:srgbClr val="7F7F7F"/>
                </a:solidFill>
                <a:latin typeface="Courier"/>
                <a:ea typeface="Courier"/>
                <a:cs typeface="Courier"/>
                <a:sym typeface="Courier"/>
              </a:rPr>
              <a:t>  3  4   4   1  . . 1  1  1    .  1   1  .   .    1    .    1    .  .  .   .    .  .   .   1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doc00006</a:t>
            </a:r>
            <a:r>
              <a:rPr lang="fr-FR" sz="1300">
                <a:solidFill>
                  <a:srgbClr val="7F7F7F"/>
                </a:solidFill>
                <a:latin typeface="Courier"/>
                <a:ea typeface="Courier"/>
                <a:cs typeface="Courier"/>
                <a:sym typeface="Courier"/>
              </a:rPr>
              <a:t>  9 10  12   3 13 4 1  6  7    .  1   1  1   2    2    1    2    2  .  1   2    4  2   3   3</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doc00007</a:t>
            </a:r>
            <a:r>
              <a:rPr lang="fr-FR" sz="1300">
                <a:solidFill>
                  <a:srgbClr val="7F7F7F"/>
                </a:solidFill>
                <a:latin typeface="Courier"/>
                <a:ea typeface="Courier"/>
                <a:cs typeface="Courier"/>
                <a:sym typeface="Courier"/>
              </a:rPr>
              <a:t> 13 19  20   9  9 4 2  5  2    .  4   3  4   .    3    1    3    2  .  .   1    3  .   .   1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doc00008</a:t>
            </a:r>
            <a:r>
              <a:rPr lang="fr-FR" sz="1300">
                <a:solidFill>
                  <a:srgbClr val="7F7F7F"/>
                </a:solidFill>
                <a:latin typeface="Courier"/>
                <a:ea typeface="Courier"/>
                <a:cs typeface="Courier"/>
                <a:sym typeface="Courier"/>
              </a:rPr>
              <a:t> 12  8   9   8  6 8 .  1  6    .  .   .  1   5    .    .    6    .  .  .   1    5  .   1   1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doc00009</a:t>
            </a:r>
            <a:r>
              <a:rPr lang="fr-FR" sz="1300">
                <a:solidFill>
                  <a:srgbClr val="7F7F7F"/>
                </a:solidFill>
                <a:latin typeface="Courier"/>
                <a:ea typeface="Courier"/>
                <a:cs typeface="Courier"/>
                <a:sym typeface="Courier"/>
              </a:rPr>
              <a:t>  4  3   4   2  2 . .  5  1    1  .   1  .   1    3    .    .    .  .  1   2    3  .   1   1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doc00010</a:t>
            </a:r>
            <a:r>
              <a:rPr lang="fr-FR" sz="1300">
                <a:solidFill>
                  <a:srgbClr val="7F7F7F"/>
                </a:solidFill>
                <a:latin typeface="Courier"/>
                <a:ea typeface="Courier"/>
                <a:cs typeface="Courier"/>
                <a:sym typeface="Courier"/>
              </a:rPr>
              <a:t>  5  3   4   2  3 . .  6  1    1  1   1  .   1    4    .    .    1  .  1   4    3  2   2   2</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doc00011</a:t>
            </a:r>
            <a:r>
              <a:rPr lang="fr-FR" sz="1300">
                <a:solidFill>
                  <a:srgbClr val="7F7F7F"/>
                </a:solidFill>
                <a:latin typeface="Courier"/>
                <a:ea typeface="Courier"/>
                <a:cs typeface="Courier"/>
                <a:sym typeface="Courier"/>
              </a:rPr>
              <a:t>  3  3   3   .  2 1 1  .  .    .  .   .  2   .    .    .    1    .  .  1   1    .  .   3   .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doc00012</a:t>
            </a:r>
            <a:r>
              <a:rPr lang="fr-FR" sz="1300">
                <a:solidFill>
                  <a:srgbClr val="7F7F7F"/>
                </a:solidFill>
                <a:latin typeface="Courier"/>
                <a:ea typeface="Courier"/>
                <a:cs typeface="Courier"/>
                <a:sym typeface="Courier"/>
              </a:rPr>
              <a:t>  3  5   2   2  2 4 .  2  .    .  1   2  .   2    .    .    .    1  .  .   .    1  .   3   .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doc00013</a:t>
            </a:r>
            <a:r>
              <a:rPr lang="fr-FR" sz="1300">
                <a:solidFill>
                  <a:srgbClr val="7F7F7F"/>
                </a:solidFill>
                <a:latin typeface="Courier"/>
                <a:ea typeface="Courier"/>
                <a:cs typeface="Courier"/>
                <a:sym typeface="Courier"/>
              </a:rPr>
              <a:t>  3  3   2   .  1 1 .  1  .    1  1   .  .   1    .    .    1    1  .  .   .    .  .   .   .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doc00014</a:t>
            </a:r>
            <a:r>
              <a:rPr lang="fr-FR" sz="1300">
                <a:solidFill>
                  <a:srgbClr val="7F7F7F"/>
                </a:solidFill>
                <a:latin typeface="Courier"/>
                <a:ea typeface="Courier"/>
                <a:cs typeface="Courier"/>
                <a:sym typeface="Courier"/>
              </a:rPr>
              <a:t>  2  5   2   1  2 2 .  1  .    .  1   .  2   .    .    .    1    .  .  .   .    .  .   2   .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doc00015</a:t>
            </a:r>
            <a:r>
              <a:rPr lang="fr-FR" sz="1300">
                <a:solidFill>
                  <a:srgbClr val="7F7F7F"/>
                </a:solidFill>
                <a:latin typeface="Courier"/>
                <a:ea typeface="Courier"/>
                <a:cs typeface="Courier"/>
                <a:sym typeface="Courier"/>
              </a:rPr>
              <a:t>  1  .   2   .  . . .  .  1    .  .   .  1   .    .    .    1    .  .  .   .    1  .   .   .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doc00016</a:t>
            </a:r>
            <a:r>
              <a:rPr lang="fr-FR" sz="1300">
                <a:solidFill>
                  <a:srgbClr val="7F7F7F"/>
                </a:solidFill>
                <a:latin typeface="Courier"/>
                <a:ea typeface="Courier"/>
                <a:cs typeface="Courier"/>
                <a:sym typeface="Courier"/>
              </a:rPr>
              <a:t>  4  8   4   1  3 4 1  3  2    .  2   2  3   2    2    1    1    .  .  .   3    1  .   1   1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doc00017</a:t>
            </a:r>
            <a:r>
              <a:rPr lang="fr-FR" sz="1300">
                <a:solidFill>
                  <a:srgbClr val="7F7F7F"/>
                </a:solidFill>
                <a:latin typeface="Courier"/>
                <a:ea typeface="Courier"/>
                <a:cs typeface="Courier"/>
                <a:sym typeface="Courier"/>
              </a:rPr>
              <a:t>  3  7   1   1  3 2 1  2  1    .  3   .  2   2    2    .    .    1  .  .   3    .  .   1   .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doc00018</a:t>
            </a:r>
            <a:r>
              <a:rPr lang="fr-FR" sz="1300">
                <a:solidFill>
                  <a:srgbClr val="7F7F7F"/>
                </a:solidFill>
                <a:latin typeface="Courier"/>
                <a:ea typeface="Courier"/>
                <a:cs typeface="Courier"/>
                <a:sym typeface="Courier"/>
              </a:rPr>
              <a:t>  2  2   1   .  1 1 .  3  1    1  1   .  2   .    .    .    .    1  .  .   1    .  1   4   1</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doc00019</a:t>
            </a:r>
            <a:r>
              <a:rPr lang="fr-FR" sz="1300">
                <a:solidFill>
                  <a:srgbClr val="7F7F7F"/>
                </a:solidFill>
                <a:latin typeface="Courier"/>
                <a:ea typeface="Courier"/>
                <a:cs typeface="Courier"/>
                <a:sym typeface="Courier"/>
              </a:rPr>
              <a:t>  7  6  11   5 13 4 . 10  7    2  .   4  2   .    .    .    .    1  .  1   2    .  2   3   .</a:t>
            </a:r>
            <a:endParaRPr/>
          </a:p>
          <a:p>
            <a:pPr indent="0" lvl="0" marL="0" marR="0" rtl="0" algn="l">
              <a:spcBef>
                <a:spcPts val="0"/>
              </a:spcBef>
              <a:spcAft>
                <a:spcPts val="0"/>
              </a:spcAft>
              <a:buNone/>
            </a:pPr>
            <a:r>
              <a:rPr b="1" lang="fr-FR" sz="1300">
                <a:solidFill>
                  <a:srgbClr val="7F7F7F"/>
                </a:solidFill>
                <a:latin typeface="Courier"/>
                <a:ea typeface="Courier"/>
                <a:cs typeface="Courier"/>
                <a:sym typeface="Courier"/>
              </a:rPr>
              <a:t>doc00020</a:t>
            </a:r>
            <a:r>
              <a:rPr lang="fr-FR" sz="1300">
                <a:solidFill>
                  <a:srgbClr val="7F7F7F"/>
                </a:solidFill>
                <a:latin typeface="Courier"/>
                <a:ea typeface="Courier"/>
                <a:cs typeface="Courier"/>
                <a:sym typeface="Courier"/>
              </a:rPr>
              <a:t>  2  .   2   1  1 1 .  .  .    .  .   .  .   .    .    .    1    1  .  .   .    .  .   1   .</a:t>
            </a:r>
            <a:endParaRPr/>
          </a:p>
        </p:txBody>
      </p:sp>
      <p:sp>
        <p:nvSpPr>
          <p:cNvPr id="214" name="Google Shape;214;p12"/>
          <p:cNvSpPr txBox="1"/>
          <p:nvPr/>
        </p:nvSpPr>
        <p:spPr>
          <a:xfrm>
            <a:off x="622850" y="936211"/>
            <a:ext cx="102392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 very common approach to working with the tokens is to create a term frequency matrix, with one row per document, one column per token, and values giving the number of times each token is used in a document.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Modelling Textual Data</a:t>
            </a:r>
            <a:endParaRPr/>
          </a:p>
        </p:txBody>
      </p:sp>
      <p:pic>
        <p:nvPicPr>
          <p:cNvPr id="220" name="Google Shape;220;p13"/>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21" name="Google Shape;221;p13"/>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11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222" name="Google Shape;222;p13"/>
          <p:cNvSpPr txBox="1"/>
          <p:nvPr/>
        </p:nvSpPr>
        <p:spPr>
          <a:xfrm>
            <a:off x="3491592" y="2032598"/>
            <a:ext cx="6867302"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300">
                <a:solidFill>
                  <a:srgbClr val="7F7F7F"/>
                </a:solidFill>
                <a:latin typeface="Courier"/>
                <a:ea typeface="Courier"/>
                <a:cs typeface="Courier"/>
                <a:sym typeface="Courier"/>
              </a:rPr>
              <a:t>Call:</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lm(formula = stars ~ love + bad + exclaim + good, data = df)</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Residuals:</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    Min      1Q  Median      3Q     Max</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-5.0429 -0.6224  0.3176  0.9956  2.6192</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Coefficients:</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            Estimate Std. Error t value Pr(&gt;|t|)</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(Intercept)  3.48058    0.03072 113.308  &lt; 2e-16 ***</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love         0.31440    0.04412   7.126 1.31e-12 ***</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bad         -0.50115    0.04843 -10.347  &lt; 2e-16 ***</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exclaim      0.13096    0.01488   8.802  &lt; 2e-16 ***</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good         0.07089    0.01967   3.603 0.000319 ***</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Signif. codes:  0 ‘***’ 0.001 ‘**’ 0.01 ‘*’ 0.05 ‘.’ 0.1 ‘ ’ 1</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Residual standard error: 1.199 on 2795 degrees of freedom</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Multiple R-squared:  0.09271,	Adjusted R-squared:  0.09141</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F-statistic:  71.4 on 4 and 2795 DF,  p-value: &lt; 2.2e-16</a:t>
            </a:r>
            <a:endParaRPr/>
          </a:p>
        </p:txBody>
      </p:sp>
      <p:sp>
        <p:nvSpPr>
          <p:cNvPr id="223" name="Google Shape;223;p13"/>
          <p:cNvSpPr txBox="1"/>
          <p:nvPr/>
        </p:nvSpPr>
        <p:spPr>
          <a:xfrm>
            <a:off x="622850" y="936211"/>
            <a:ext cx="10239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With the term-frequency matrix, we can build a variety of predictive and unsupervised models. Here’s another linear regression model, this time predicting stars.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4"/>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Towards a Pipeline for Textual Data</a:t>
            </a:r>
            <a:endParaRPr/>
          </a:p>
        </p:txBody>
      </p:sp>
      <p:pic>
        <p:nvPicPr>
          <p:cNvPr id="229" name="Google Shape;229;p14"/>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30" name="Google Shape;230;p14"/>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12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231" name="Google Shape;231;p14"/>
          <p:cNvSpPr txBox="1"/>
          <p:nvPr/>
        </p:nvSpPr>
        <p:spPr>
          <a:xfrm>
            <a:off x="622850" y="936211"/>
            <a:ext cx="1023927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There has been a lot of research in the past decade describing and building tools for the process of doing data science with text. Here are a few examples.</a:t>
            </a:r>
            <a:endParaRPr/>
          </a:p>
        </p:txBody>
      </p:sp>
      <p:sp>
        <p:nvSpPr>
          <p:cNvPr id="232" name="Google Shape;232;p14"/>
          <p:cNvSpPr txBox="1"/>
          <p:nvPr/>
        </p:nvSpPr>
        <p:spPr>
          <a:xfrm>
            <a:off x="754479" y="1930686"/>
            <a:ext cx="11269356"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rgbClr val="7F7F7F"/>
                </a:solidFill>
                <a:latin typeface="Calibri"/>
                <a:ea typeface="Calibri"/>
                <a:cs typeface="Calibri"/>
                <a:sym typeface="Calibri"/>
              </a:rPr>
              <a:t>T. Arnold and L. Tilton. </a:t>
            </a:r>
            <a:r>
              <a:rPr i="1" lang="fr-FR" sz="1800">
                <a:solidFill>
                  <a:srgbClr val="7F7F7F"/>
                </a:solidFill>
                <a:latin typeface="Calibri"/>
                <a:ea typeface="Calibri"/>
                <a:cs typeface="Calibri"/>
                <a:sym typeface="Calibri"/>
              </a:rPr>
              <a:t>Humanities Data in R: Exploring Networks, Geospatial Data, Images, and Text.</a:t>
            </a:r>
            <a:r>
              <a:rPr lang="fr-FR" sz="1800">
                <a:solidFill>
                  <a:srgbClr val="7F7F7F"/>
                </a:solidFill>
                <a:latin typeface="Calibri"/>
                <a:ea typeface="Calibri"/>
                <a:cs typeface="Calibri"/>
                <a:sym typeface="Calibri"/>
              </a:rPr>
              <a:t> (Springer, 2015). </a:t>
            </a:r>
            <a:endParaRPr/>
          </a:p>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fr-FR" sz="1800">
                <a:solidFill>
                  <a:srgbClr val="7F7F7F"/>
                </a:solidFill>
                <a:latin typeface="Calibri"/>
                <a:ea typeface="Calibri"/>
                <a:cs typeface="Calibri"/>
                <a:sym typeface="Calibri"/>
              </a:rPr>
              <a:t>T. Arnold. "A Tidy Data Model for Natural Language Processing Using cleanNLP." The R Journal, 9.2 (2017): 248-267. </a:t>
            </a:r>
            <a:endParaRPr/>
          </a:p>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fr-FR" sz="1800">
                <a:solidFill>
                  <a:srgbClr val="7F7F7F"/>
                </a:solidFill>
                <a:latin typeface="Calibri"/>
                <a:ea typeface="Calibri"/>
                <a:cs typeface="Calibri"/>
                <a:sym typeface="Calibri"/>
              </a:rPr>
              <a:t>J. Silge and D. Robinson. </a:t>
            </a:r>
            <a:r>
              <a:rPr i="1" lang="fr-FR" sz="1800">
                <a:solidFill>
                  <a:srgbClr val="7F7F7F"/>
                </a:solidFill>
                <a:latin typeface="Calibri"/>
                <a:ea typeface="Calibri"/>
                <a:cs typeface="Calibri"/>
                <a:sym typeface="Calibri"/>
              </a:rPr>
              <a:t>Text Mining with R. (O’Reilly, 2017)</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fr-FR" sz="1800">
                <a:solidFill>
                  <a:srgbClr val="7F7F7F"/>
                </a:solidFill>
                <a:latin typeface="Calibri"/>
                <a:ea typeface="Calibri"/>
                <a:cs typeface="Calibri"/>
                <a:sym typeface="Calibri"/>
              </a:rPr>
              <a:t>Mullen, L., K. Benoit, O. Keyes, O., D. Selivanov, and J. Arnold,  2018. “Fast, consistent tokenization of natural language text.” </a:t>
            </a:r>
            <a:r>
              <a:rPr i="1" lang="fr-FR" sz="1800">
                <a:solidFill>
                  <a:srgbClr val="7F7F7F"/>
                </a:solidFill>
                <a:latin typeface="Calibri"/>
                <a:ea typeface="Calibri"/>
                <a:cs typeface="Calibri"/>
                <a:sym typeface="Calibri"/>
              </a:rPr>
              <a:t>Journal of Open Source Software</a:t>
            </a:r>
            <a:r>
              <a:rPr lang="fr-FR" sz="1800">
                <a:solidFill>
                  <a:srgbClr val="7F7F7F"/>
                </a:solidFill>
                <a:latin typeface="Calibri"/>
                <a:ea typeface="Calibri"/>
                <a:cs typeface="Calibri"/>
                <a:sym typeface="Calibri"/>
              </a:rPr>
              <a:t>, </a:t>
            </a:r>
            <a:r>
              <a:rPr i="1" lang="fr-FR" sz="1800">
                <a:solidFill>
                  <a:srgbClr val="7F7F7F"/>
                </a:solidFill>
                <a:latin typeface="Calibri"/>
                <a:ea typeface="Calibri"/>
                <a:cs typeface="Calibri"/>
                <a:sym typeface="Calibri"/>
              </a:rPr>
              <a:t>3</a:t>
            </a:r>
            <a:r>
              <a:rPr lang="fr-FR" sz="1800">
                <a:solidFill>
                  <a:srgbClr val="7F7F7F"/>
                </a:solidFill>
                <a:latin typeface="Calibri"/>
                <a:ea typeface="Calibri"/>
                <a:cs typeface="Calibri"/>
                <a:sym typeface="Calibri"/>
              </a:rPr>
              <a:t>(23), p.655.</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fr-FR" sz="1800">
                <a:solidFill>
                  <a:srgbClr val="7F7F7F"/>
                </a:solidFill>
                <a:latin typeface="Calibri"/>
                <a:ea typeface="Calibri"/>
                <a:cs typeface="Calibri"/>
                <a:sym typeface="Calibri"/>
              </a:rPr>
              <a:t>Benoit, K., K. Watanabe, H. Wang, P. Nulty, A. Obeng, S. Müller, and A. Matsuo. (2018) "quanteda: An R package for the quantitative analysis of textual data." Journal of Open Source Software. 3(30), 774. </a:t>
            </a:r>
            <a:endParaRPr/>
          </a:p>
          <a:p>
            <a:pPr indent="0" lvl="0" marL="0" marR="0" rtl="0" algn="l">
              <a:spcBef>
                <a:spcPts val="0"/>
              </a:spcBef>
              <a:spcAft>
                <a:spcPts val="0"/>
              </a:spcAft>
              <a:buNone/>
            </a:pPr>
            <a:r>
              <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fr-FR" sz="1800">
                <a:solidFill>
                  <a:srgbClr val="7F7F7F"/>
                </a:solidFill>
                <a:latin typeface="Calibri"/>
                <a:ea typeface="Calibri"/>
                <a:cs typeface="Calibri"/>
                <a:sym typeface="Calibri"/>
              </a:rPr>
              <a:t>T. Arnold, N. Ballier, P. Lissón and L. Tilton. "Beyond Lexical Frequencies: Using R for Text Analysis in the Digital Humanities." Language Resources and Evaluation (2019).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A Pipeline for Textual Data</a:t>
            </a:r>
            <a:endParaRPr/>
          </a:p>
        </p:txBody>
      </p:sp>
      <p:pic>
        <p:nvPicPr>
          <p:cNvPr id="238" name="Google Shape;238;p15"/>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39" name="Google Shape;239;p15"/>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13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240" name="Google Shape;240;p15"/>
          <p:cNvSpPr txBox="1"/>
          <p:nvPr/>
        </p:nvSpPr>
        <p:spPr>
          <a:xfrm>
            <a:off x="622849" y="936211"/>
            <a:ext cx="101213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Our data analysis pipeline needs some modification for working with text. With widely-available libraries, the analysis of textual data can by integrated with existing software. </a:t>
            </a:r>
            <a:endParaRPr/>
          </a:p>
        </p:txBody>
      </p:sp>
      <p:sp>
        <p:nvSpPr>
          <p:cNvPr id="241" name="Google Shape;241;p15"/>
          <p:cNvSpPr txBox="1"/>
          <p:nvPr/>
        </p:nvSpPr>
        <p:spPr>
          <a:xfrm>
            <a:off x="1212080" y="5246538"/>
            <a:ext cx="976783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B16286"/>
                </a:solidFill>
                <a:latin typeface="Calibri"/>
                <a:ea typeface="Calibri"/>
                <a:cs typeface="Calibri"/>
                <a:sym typeface="Calibri"/>
              </a:rPr>
              <a:t>Textual data needs to be tokenised and possibly enriched with linguistic data. It can then fit into existing tools, though specific models and approaches are often useful. </a:t>
            </a:r>
            <a:endParaRPr/>
          </a:p>
        </p:txBody>
      </p:sp>
      <p:sp>
        <p:nvSpPr>
          <p:cNvPr id="242" name="Google Shape;242;p15"/>
          <p:cNvSpPr/>
          <p:nvPr/>
        </p:nvSpPr>
        <p:spPr>
          <a:xfrm>
            <a:off x="1500464" y="2419798"/>
            <a:ext cx="9442018" cy="2532172"/>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5"/>
          <p:cNvSpPr txBox="1"/>
          <p:nvPr/>
        </p:nvSpPr>
        <p:spPr>
          <a:xfrm>
            <a:off x="4832060" y="3084316"/>
            <a:ext cx="12197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Join</a:t>
            </a:r>
            <a:endParaRPr/>
          </a:p>
        </p:txBody>
      </p:sp>
      <p:sp>
        <p:nvSpPr>
          <p:cNvPr id="244" name="Google Shape;244;p15"/>
          <p:cNvSpPr txBox="1"/>
          <p:nvPr/>
        </p:nvSpPr>
        <p:spPr>
          <a:xfrm>
            <a:off x="9185733" y="3095861"/>
            <a:ext cx="168165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Communicate</a:t>
            </a:r>
            <a:endParaRPr/>
          </a:p>
        </p:txBody>
      </p:sp>
      <p:sp>
        <p:nvSpPr>
          <p:cNvPr id="245" name="Google Shape;245;p15"/>
          <p:cNvSpPr/>
          <p:nvPr/>
        </p:nvSpPr>
        <p:spPr>
          <a:xfrm>
            <a:off x="6467318" y="2625516"/>
            <a:ext cx="2244740" cy="1248084"/>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5"/>
          <p:cNvSpPr txBox="1"/>
          <p:nvPr/>
        </p:nvSpPr>
        <p:spPr>
          <a:xfrm>
            <a:off x="6411673" y="3073181"/>
            <a:ext cx="126386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Transform</a:t>
            </a:r>
            <a:endParaRPr/>
          </a:p>
        </p:txBody>
      </p:sp>
      <p:sp>
        <p:nvSpPr>
          <p:cNvPr id="247" name="Google Shape;247;p15"/>
          <p:cNvSpPr txBox="1"/>
          <p:nvPr/>
        </p:nvSpPr>
        <p:spPr>
          <a:xfrm>
            <a:off x="7431604" y="2707428"/>
            <a:ext cx="11508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Visualize</a:t>
            </a:r>
            <a:endParaRPr/>
          </a:p>
        </p:txBody>
      </p:sp>
      <p:sp>
        <p:nvSpPr>
          <p:cNvPr id="248" name="Google Shape;248;p15"/>
          <p:cNvSpPr txBox="1"/>
          <p:nvPr/>
        </p:nvSpPr>
        <p:spPr>
          <a:xfrm>
            <a:off x="7467649" y="3438935"/>
            <a:ext cx="11508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Model</a:t>
            </a:r>
            <a:endParaRPr/>
          </a:p>
        </p:txBody>
      </p:sp>
      <p:pic>
        <p:nvPicPr>
          <p:cNvPr id="249" name="Google Shape;249;p15"/>
          <p:cNvPicPr preferRelativeResize="0"/>
          <p:nvPr/>
        </p:nvPicPr>
        <p:blipFill rotWithShape="1">
          <a:blip r:embed="rId4">
            <a:alphaModFix/>
          </a:blip>
          <a:srcRect b="0" l="0" r="0" t="0"/>
          <a:stretch/>
        </p:blipFill>
        <p:spPr>
          <a:xfrm>
            <a:off x="5182583" y="4081273"/>
            <a:ext cx="466965" cy="466965"/>
          </a:xfrm>
          <a:prstGeom prst="rect">
            <a:avLst/>
          </a:prstGeom>
          <a:noFill/>
          <a:ln>
            <a:noFill/>
          </a:ln>
        </p:spPr>
      </p:pic>
      <p:cxnSp>
        <p:nvCxnSpPr>
          <p:cNvPr id="250" name="Google Shape;250;p15"/>
          <p:cNvCxnSpPr/>
          <p:nvPr/>
        </p:nvCxnSpPr>
        <p:spPr>
          <a:xfrm>
            <a:off x="2758721" y="3299486"/>
            <a:ext cx="394799" cy="2941"/>
          </a:xfrm>
          <a:prstGeom prst="straightConnector1">
            <a:avLst/>
          </a:prstGeom>
          <a:noFill/>
          <a:ln cap="flat" cmpd="sng" w="19050">
            <a:solidFill>
              <a:schemeClr val="accent3"/>
            </a:solidFill>
            <a:prstDash val="solid"/>
            <a:miter lim="800000"/>
            <a:headEnd len="sm" w="sm" type="none"/>
            <a:tailEnd len="med" w="med" type="triangle"/>
          </a:ln>
        </p:spPr>
      </p:cxnSp>
      <p:sp>
        <p:nvSpPr>
          <p:cNvPr id="251" name="Google Shape;251;p15"/>
          <p:cNvSpPr txBox="1"/>
          <p:nvPr/>
        </p:nvSpPr>
        <p:spPr>
          <a:xfrm>
            <a:off x="4740840" y="4579272"/>
            <a:ext cx="132956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400">
                <a:solidFill>
                  <a:srgbClr val="7F7F7F"/>
                </a:solidFill>
                <a:latin typeface="Calibri"/>
                <a:ea typeface="Calibri"/>
                <a:cs typeface="Calibri"/>
                <a:sym typeface="Calibri"/>
              </a:rPr>
              <a:t>Metadata</a:t>
            </a:r>
            <a:endParaRPr/>
          </a:p>
        </p:txBody>
      </p:sp>
      <p:cxnSp>
        <p:nvCxnSpPr>
          <p:cNvPr id="252" name="Google Shape;252;p15"/>
          <p:cNvCxnSpPr/>
          <p:nvPr/>
        </p:nvCxnSpPr>
        <p:spPr>
          <a:xfrm>
            <a:off x="5977437" y="3319788"/>
            <a:ext cx="394799" cy="2941"/>
          </a:xfrm>
          <a:prstGeom prst="straightConnector1">
            <a:avLst/>
          </a:prstGeom>
          <a:noFill/>
          <a:ln cap="flat" cmpd="sng" w="19050">
            <a:solidFill>
              <a:schemeClr val="dk1"/>
            </a:solidFill>
            <a:prstDash val="solid"/>
            <a:miter lim="800000"/>
            <a:headEnd len="sm" w="sm" type="none"/>
            <a:tailEnd len="med" w="med" type="triangle"/>
          </a:ln>
        </p:spPr>
      </p:cxnSp>
      <p:cxnSp>
        <p:nvCxnSpPr>
          <p:cNvPr id="253" name="Google Shape;253;p15"/>
          <p:cNvCxnSpPr/>
          <p:nvPr/>
        </p:nvCxnSpPr>
        <p:spPr>
          <a:xfrm>
            <a:off x="8751496" y="3314531"/>
            <a:ext cx="394799" cy="2941"/>
          </a:xfrm>
          <a:prstGeom prst="straightConnector1">
            <a:avLst/>
          </a:prstGeom>
          <a:noFill/>
          <a:ln cap="flat" cmpd="sng" w="19050">
            <a:solidFill>
              <a:schemeClr val="dk1"/>
            </a:solidFill>
            <a:prstDash val="solid"/>
            <a:miter lim="800000"/>
            <a:headEnd len="sm" w="sm" type="none"/>
            <a:tailEnd len="med" w="med" type="triangle"/>
          </a:ln>
        </p:spPr>
      </p:cxnSp>
      <p:sp>
        <p:nvSpPr>
          <p:cNvPr id="254" name="Google Shape;254;p15"/>
          <p:cNvSpPr txBox="1"/>
          <p:nvPr/>
        </p:nvSpPr>
        <p:spPr>
          <a:xfrm>
            <a:off x="7181555" y="3908992"/>
            <a:ext cx="9879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Explore</a:t>
            </a:r>
            <a:endParaRPr/>
          </a:p>
        </p:txBody>
      </p:sp>
      <p:sp>
        <p:nvSpPr>
          <p:cNvPr id="255" name="Google Shape;255;p15"/>
          <p:cNvSpPr txBox="1"/>
          <p:nvPr/>
        </p:nvSpPr>
        <p:spPr>
          <a:xfrm>
            <a:off x="1711780" y="3789539"/>
            <a:ext cx="133176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400">
                <a:solidFill>
                  <a:srgbClr val="7F7F7F"/>
                </a:solidFill>
                <a:latin typeface="Calibri"/>
                <a:ea typeface="Calibri"/>
                <a:cs typeface="Calibri"/>
                <a:sym typeface="Calibri"/>
              </a:rPr>
              <a:t>Textual Data</a:t>
            </a:r>
            <a:endParaRPr/>
          </a:p>
        </p:txBody>
      </p:sp>
      <p:cxnSp>
        <p:nvCxnSpPr>
          <p:cNvPr id="256" name="Google Shape;256;p15"/>
          <p:cNvCxnSpPr/>
          <p:nvPr/>
        </p:nvCxnSpPr>
        <p:spPr>
          <a:xfrm rot="10800000">
            <a:off x="5405621" y="3568174"/>
            <a:ext cx="0" cy="397467"/>
          </a:xfrm>
          <a:prstGeom prst="straightConnector1">
            <a:avLst/>
          </a:prstGeom>
          <a:noFill/>
          <a:ln cap="flat" cmpd="sng" w="19050">
            <a:solidFill>
              <a:schemeClr val="accent3"/>
            </a:solidFill>
            <a:prstDash val="solid"/>
            <a:miter lim="800000"/>
            <a:headEnd len="sm" w="sm" type="none"/>
            <a:tailEnd len="med" w="med" type="triangle"/>
          </a:ln>
        </p:spPr>
      </p:cxnSp>
      <p:sp>
        <p:nvSpPr>
          <p:cNvPr id="257" name="Google Shape;257;p15"/>
          <p:cNvSpPr txBox="1"/>
          <p:nvPr/>
        </p:nvSpPr>
        <p:spPr>
          <a:xfrm>
            <a:off x="3229249" y="2857467"/>
            <a:ext cx="121979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Tokenize</a:t>
            </a:r>
            <a:endParaRPr/>
          </a:p>
          <a:p>
            <a:pPr indent="0" lvl="0" marL="0" marR="0" rtl="0" algn="ctr">
              <a:spcBef>
                <a:spcPts val="0"/>
              </a:spcBef>
              <a:spcAft>
                <a:spcPts val="0"/>
              </a:spcAft>
              <a:buNone/>
            </a:pPr>
            <a:r>
              <a:rPr b="1" lang="fr-FR" sz="2000">
                <a:solidFill>
                  <a:schemeClr val="dk1"/>
                </a:solidFill>
                <a:latin typeface="Calibri"/>
                <a:ea typeface="Calibri"/>
                <a:cs typeface="Calibri"/>
                <a:sym typeface="Calibri"/>
              </a:rPr>
              <a:t>&amp;</a:t>
            </a:r>
            <a:endParaRPr/>
          </a:p>
          <a:p>
            <a:pPr indent="0" lvl="0" marL="0" marR="0" rtl="0" algn="ctr">
              <a:spcBef>
                <a:spcPts val="0"/>
              </a:spcBef>
              <a:spcAft>
                <a:spcPts val="0"/>
              </a:spcAft>
              <a:buNone/>
            </a:pPr>
            <a:r>
              <a:rPr b="1" lang="fr-FR" sz="2000">
                <a:solidFill>
                  <a:schemeClr val="dk1"/>
                </a:solidFill>
                <a:latin typeface="Calibri"/>
                <a:ea typeface="Calibri"/>
                <a:cs typeface="Calibri"/>
                <a:sym typeface="Calibri"/>
              </a:rPr>
              <a:t>Enrich</a:t>
            </a:r>
            <a:endParaRPr/>
          </a:p>
        </p:txBody>
      </p:sp>
      <p:cxnSp>
        <p:nvCxnSpPr>
          <p:cNvPr id="258" name="Google Shape;258;p15"/>
          <p:cNvCxnSpPr/>
          <p:nvPr/>
        </p:nvCxnSpPr>
        <p:spPr>
          <a:xfrm>
            <a:off x="4485404" y="3298016"/>
            <a:ext cx="394799" cy="2941"/>
          </a:xfrm>
          <a:prstGeom prst="straightConnector1">
            <a:avLst/>
          </a:prstGeom>
          <a:noFill/>
          <a:ln cap="flat" cmpd="sng" w="19050">
            <a:solidFill>
              <a:schemeClr val="dk1"/>
            </a:solidFill>
            <a:prstDash val="solid"/>
            <a:miter lim="800000"/>
            <a:headEnd len="sm" w="sm" type="none"/>
            <a:tailEnd len="med" w="med" type="triangle"/>
          </a:ln>
        </p:spPr>
      </p:cxnSp>
      <p:pic>
        <p:nvPicPr>
          <p:cNvPr descr="Write Svg Png Icon Free Download (#56736) - OnlineWebFonts.COM" id="259" name="Google Shape;259;p15"/>
          <p:cNvPicPr preferRelativeResize="0"/>
          <p:nvPr/>
        </p:nvPicPr>
        <p:blipFill rotWithShape="1">
          <a:blip r:embed="rId5">
            <a:alphaModFix/>
          </a:blip>
          <a:srcRect b="0" l="0" r="0" t="0"/>
          <a:stretch/>
        </p:blipFill>
        <p:spPr>
          <a:xfrm>
            <a:off x="2198905" y="3083390"/>
            <a:ext cx="466966" cy="425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1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anging grayscale photos" id="265" name="Google Shape;265;p16"/>
          <p:cNvPicPr preferRelativeResize="0"/>
          <p:nvPr/>
        </p:nvPicPr>
        <p:blipFill rotWithShape="1">
          <a:blip r:embed="rId3">
            <a:alphaModFix/>
          </a:blip>
          <a:srcRect b="5141" l="0" r="0" t="10288"/>
          <a:stretch/>
        </p:blipFill>
        <p:spPr>
          <a:xfrm>
            <a:off x="20" y="1282"/>
            <a:ext cx="12191980" cy="6856718"/>
          </a:xfrm>
          <a:prstGeom prst="rect">
            <a:avLst/>
          </a:prstGeom>
          <a:noFill/>
          <a:ln>
            <a:noFill/>
          </a:ln>
        </p:spPr>
      </p:pic>
      <p:sp>
        <p:nvSpPr>
          <p:cNvPr id="266" name="Google Shape;266;p16"/>
          <p:cNvSpPr txBox="1"/>
          <p:nvPr/>
        </p:nvSpPr>
        <p:spPr>
          <a:xfrm>
            <a:off x="5144784" y="2875002"/>
            <a:ext cx="6453352" cy="1107996"/>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6600">
                <a:solidFill>
                  <a:schemeClr val="lt1"/>
                </a:solidFill>
                <a:latin typeface="Calibri"/>
                <a:ea typeface="Calibri"/>
                <a:cs typeface="Calibri"/>
                <a:sym typeface="Calibri"/>
              </a:rPr>
              <a:t>IMAGE DATA</a:t>
            </a:r>
            <a:endParaRPr/>
          </a:p>
        </p:txBody>
      </p:sp>
      <p:sp>
        <p:nvSpPr>
          <p:cNvPr id="267" name="Google Shape;267;p16"/>
          <p:cNvSpPr txBox="1"/>
          <p:nvPr/>
        </p:nvSpPr>
        <p:spPr>
          <a:xfrm>
            <a:off x="0" y="15247"/>
            <a:ext cx="3111042" cy="4708981"/>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30000">
                <a:solidFill>
                  <a:schemeClr val="lt1"/>
                </a:solidFill>
                <a:latin typeface="Calibri"/>
                <a:ea typeface="Calibri"/>
                <a:cs typeface="Calibri"/>
                <a:sym typeface="Calibri"/>
              </a:rPr>
              <a:t>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7"/>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Working with Image Data</a:t>
            </a:r>
            <a:endParaRPr/>
          </a:p>
        </p:txBody>
      </p:sp>
      <p:pic>
        <p:nvPicPr>
          <p:cNvPr id="273" name="Google Shape;273;p17"/>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74" name="Google Shape;274;p17"/>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14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275" name="Google Shape;275;p17"/>
          <p:cNvSpPr txBox="1"/>
          <p:nvPr/>
        </p:nvSpPr>
        <p:spPr>
          <a:xfrm>
            <a:off x="622849" y="936211"/>
            <a:ext cx="1101210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Now, what if our dataset contains image data. For example, this could be a table of metadata with an associated URL pointing to an image. How does this change our pipeline?</a:t>
            </a:r>
            <a:endParaRPr/>
          </a:p>
        </p:txBody>
      </p:sp>
      <p:pic>
        <p:nvPicPr>
          <p:cNvPr id="276" name="Google Shape;276;p17"/>
          <p:cNvPicPr preferRelativeResize="0"/>
          <p:nvPr/>
        </p:nvPicPr>
        <p:blipFill rotWithShape="1">
          <a:blip r:embed="rId4">
            <a:alphaModFix/>
          </a:blip>
          <a:srcRect b="0" l="0" r="0" t="0"/>
          <a:stretch/>
        </p:blipFill>
        <p:spPr>
          <a:xfrm>
            <a:off x="622849" y="2458773"/>
            <a:ext cx="5282617" cy="3523376"/>
          </a:xfrm>
          <a:prstGeom prst="rect">
            <a:avLst/>
          </a:prstGeom>
          <a:noFill/>
          <a:ln>
            <a:noFill/>
          </a:ln>
        </p:spPr>
      </p:pic>
      <p:pic>
        <p:nvPicPr>
          <p:cNvPr id="277" name="Google Shape;277;p17"/>
          <p:cNvPicPr preferRelativeResize="0"/>
          <p:nvPr/>
        </p:nvPicPr>
        <p:blipFill rotWithShape="1">
          <a:blip r:embed="rId5">
            <a:alphaModFix/>
          </a:blip>
          <a:srcRect b="0" l="0" r="0" t="0"/>
          <a:stretch/>
        </p:blipFill>
        <p:spPr>
          <a:xfrm>
            <a:off x="6352334" y="2458772"/>
            <a:ext cx="5282618" cy="35233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8"/>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Working with Image Data</a:t>
            </a:r>
            <a:endParaRPr/>
          </a:p>
        </p:txBody>
      </p:sp>
      <p:pic>
        <p:nvPicPr>
          <p:cNvPr id="283" name="Google Shape;283;p18"/>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84" name="Google Shape;284;p18"/>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15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285" name="Google Shape;285;p18"/>
          <p:cNvSpPr txBox="1"/>
          <p:nvPr/>
        </p:nvSpPr>
        <p:spPr>
          <a:xfrm>
            <a:off x="622850" y="936210"/>
            <a:ext cx="499241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To get to the bottom of this, let’s consider a single image and how we might be able to turn it into structured data that we can visualise, transform, and model.</a:t>
            </a:r>
            <a:endParaRPr/>
          </a:p>
        </p:txBody>
      </p:sp>
      <p:pic>
        <p:nvPicPr>
          <p:cNvPr descr="A person riding a horse with a dog in the background&#10;&#10;Description automatically generated with low confidence" id="286" name="Google Shape;286;p18"/>
          <p:cNvPicPr preferRelativeResize="0"/>
          <p:nvPr/>
        </p:nvPicPr>
        <p:blipFill rotWithShape="1">
          <a:blip r:embed="rId4">
            <a:alphaModFix/>
          </a:blip>
          <a:srcRect b="0" l="0" r="0" t="0"/>
          <a:stretch/>
        </p:blipFill>
        <p:spPr>
          <a:xfrm>
            <a:off x="5903881" y="475470"/>
            <a:ext cx="5639409" cy="56394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9"/>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RGB Pixel Intensities</a:t>
            </a:r>
            <a:endParaRPr/>
          </a:p>
        </p:txBody>
      </p:sp>
      <p:pic>
        <p:nvPicPr>
          <p:cNvPr id="292" name="Google Shape;292;p19"/>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293" name="Google Shape;293;p19"/>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16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294" name="Google Shape;294;p19"/>
          <p:cNvSpPr txBox="1"/>
          <p:nvPr/>
        </p:nvSpPr>
        <p:spPr>
          <a:xfrm>
            <a:off x="622850" y="936210"/>
            <a:ext cx="547315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The smallest addressable unit of a digital image is called a pixel. For a color image, each pixel is typically displayed, measured and stored as a number describing the red, green, and blue intensity of light for a given point on the image.</a:t>
            </a:r>
            <a:endParaRPr/>
          </a:p>
        </p:txBody>
      </p:sp>
      <p:pic>
        <p:nvPicPr>
          <p:cNvPr descr="A collage of different colored squares&#10;&#10;Description automatically generated with medium confidence" id="295" name="Google Shape;295;p19"/>
          <p:cNvPicPr preferRelativeResize="0"/>
          <p:nvPr/>
        </p:nvPicPr>
        <p:blipFill rotWithShape="1">
          <a:blip r:embed="rId4">
            <a:alphaModFix/>
          </a:blip>
          <a:srcRect b="0" l="0" r="0" t="0"/>
          <a:stretch/>
        </p:blipFill>
        <p:spPr>
          <a:xfrm>
            <a:off x="6140780" y="443375"/>
            <a:ext cx="5373414" cy="5373414"/>
          </a:xfrm>
          <a:prstGeom prst="rect">
            <a:avLst/>
          </a:prstGeom>
          <a:noFill/>
          <a:ln>
            <a:noFill/>
          </a:ln>
        </p:spPr>
      </p:pic>
      <p:pic>
        <p:nvPicPr>
          <p:cNvPr descr="A person riding a horse with a dog in the background&#10;&#10;Description automatically generated with low confidence" id="296" name="Google Shape;296;p19"/>
          <p:cNvPicPr preferRelativeResize="0"/>
          <p:nvPr/>
        </p:nvPicPr>
        <p:blipFill rotWithShape="1">
          <a:blip r:embed="rId5">
            <a:alphaModFix/>
          </a:blip>
          <a:srcRect b="0" l="0" r="0" t="0"/>
          <a:stretch/>
        </p:blipFill>
        <p:spPr>
          <a:xfrm>
            <a:off x="1797269" y="3574323"/>
            <a:ext cx="2462352" cy="2462352"/>
          </a:xfrm>
          <a:prstGeom prst="rect">
            <a:avLst/>
          </a:prstGeom>
          <a:noFill/>
          <a:ln>
            <a:noFill/>
          </a:ln>
        </p:spPr>
      </p:pic>
      <p:sp>
        <p:nvSpPr>
          <p:cNvPr id="297" name="Google Shape;297;p19"/>
          <p:cNvSpPr/>
          <p:nvPr/>
        </p:nvSpPr>
        <p:spPr>
          <a:xfrm>
            <a:off x="3028445" y="3575128"/>
            <a:ext cx="776300" cy="789367"/>
          </a:xfrm>
          <a:prstGeom prst="rect">
            <a:avLst/>
          </a:prstGeom>
          <a:noFill/>
          <a:ln cap="flat" cmpd="sng" w="57150">
            <a:solidFill>
              <a:srgbClr val="98971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nvSpPr>
        <p:spPr>
          <a:xfrm>
            <a:off x="1170234" y="5169236"/>
            <a:ext cx="331429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400">
                <a:solidFill>
                  <a:schemeClr val="dk1"/>
                </a:solidFill>
                <a:latin typeface="Calibri"/>
                <a:ea typeface="Calibri"/>
                <a:cs typeface="Calibri"/>
                <a:sym typeface="Calibri"/>
              </a:rPr>
              <a:t>Lauren Tilton</a:t>
            </a:r>
            <a:endParaRPr/>
          </a:p>
          <a:p>
            <a:pPr indent="0" lvl="0" marL="0" marR="0" rtl="0" algn="ctr">
              <a:spcBef>
                <a:spcPts val="0"/>
              </a:spcBef>
              <a:spcAft>
                <a:spcPts val="0"/>
              </a:spcAft>
              <a:buNone/>
            </a:pPr>
            <a:r>
              <a:rPr lang="fr-FR" sz="1600">
                <a:solidFill>
                  <a:schemeClr val="dk1"/>
                </a:solidFill>
                <a:latin typeface="Calibri"/>
                <a:ea typeface="Calibri"/>
                <a:cs typeface="Calibri"/>
                <a:sym typeface="Calibri"/>
              </a:rPr>
              <a:t>Rhetoric and Communication Studies</a:t>
            </a:r>
            <a:endParaRPr/>
          </a:p>
        </p:txBody>
      </p:sp>
      <p:pic>
        <p:nvPicPr>
          <p:cNvPr descr="Tilton inline" id="92" name="Google Shape;92;p2"/>
          <p:cNvPicPr preferRelativeResize="0"/>
          <p:nvPr/>
        </p:nvPicPr>
        <p:blipFill rotWithShape="1">
          <a:blip r:embed="rId3">
            <a:alphaModFix/>
          </a:blip>
          <a:srcRect b="0" l="0" r="0" t="0"/>
          <a:stretch/>
        </p:blipFill>
        <p:spPr>
          <a:xfrm>
            <a:off x="1874879" y="2143250"/>
            <a:ext cx="1905000" cy="2857500"/>
          </a:xfrm>
          <a:prstGeom prst="rect">
            <a:avLst/>
          </a:prstGeom>
          <a:noFill/>
          <a:ln>
            <a:noFill/>
          </a:ln>
        </p:spPr>
      </p:pic>
      <p:pic>
        <p:nvPicPr>
          <p:cNvPr descr="Arnold inline" id="93" name="Google Shape;93;p2"/>
          <p:cNvPicPr preferRelativeResize="0"/>
          <p:nvPr/>
        </p:nvPicPr>
        <p:blipFill rotWithShape="1">
          <a:blip r:embed="rId4">
            <a:alphaModFix/>
          </a:blip>
          <a:srcRect b="0" l="0" r="0" t="0"/>
          <a:stretch/>
        </p:blipFill>
        <p:spPr>
          <a:xfrm>
            <a:off x="5773453" y="2143250"/>
            <a:ext cx="1905000" cy="2857500"/>
          </a:xfrm>
          <a:prstGeom prst="rect">
            <a:avLst/>
          </a:prstGeom>
          <a:noFill/>
          <a:ln>
            <a:noFill/>
          </a:ln>
        </p:spPr>
      </p:pic>
      <p:sp>
        <p:nvSpPr>
          <p:cNvPr id="94" name="Google Shape;94;p2"/>
          <p:cNvSpPr txBox="1"/>
          <p:nvPr/>
        </p:nvSpPr>
        <p:spPr>
          <a:xfrm>
            <a:off x="5378686" y="5169236"/>
            <a:ext cx="269453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400">
                <a:solidFill>
                  <a:schemeClr val="dk1"/>
                </a:solidFill>
                <a:latin typeface="Calibri"/>
                <a:ea typeface="Calibri"/>
                <a:cs typeface="Calibri"/>
                <a:sym typeface="Calibri"/>
              </a:rPr>
              <a:t>Taylor Arnold</a:t>
            </a:r>
            <a:endParaRPr/>
          </a:p>
          <a:p>
            <a:pPr indent="0" lvl="0" marL="0" marR="0" rtl="0" algn="ctr">
              <a:spcBef>
                <a:spcPts val="0"/>
              </a:spcBef>
              <a:spcAft>
                <a:spcPts val="0"/>
              </a:spcAft>
              <a:buNone/>
            </a:pPr>
            <a:r>
              <a:rPr lang="fr-FR" sz="1600">
                <a:solidFill>
                  <a:schemeClr val="dk1"/>
                </a:solidFill>
                <a:latin typeface="Calibri"/>
                <a:ea typeface="Calibri"/>
                <a:cs typeface="Calibri"/>
                <a:sym typeface="Calibri"/>
              </a:rPr>
              <a:t>Linguistics and Data Science</a:t>
            </a:r>
            <a:endParaRPr/>
          </a:p>
        </p:txBody>
      </p:sp>
      <p:pic>
        <p:nvPicPr>
          <p:cNvPr id="95" name="Google Shape;95;p2"/>
          <p:cNvPicPr preferRelativeResize="0"/>
          <p:nvPr/>
        </p:nvPicPr>
        <p:blipFill rotWithShape="1">
          <a:blip r:embed="rId5">
            <a:alphaModFix/>
          </a:blip>
          <a:srcRect b="0" l="0" r="0" t="0"/>
          <a:stretch/>
        </p:blipFill>
        <p:spPr>
          <a:xfrm>
            <a:off x="9772906" y="2681329"/>
            <a:ext cx="1613338" cy="744824"/>
          </a:xfrm>
          <a:prstGeom prst="rect">
            <a:avLst/>
          </a:prstGeom>
          <a:noFill/>
          <a:ln>
            <a:noFill/>
          </a:ln>
        </p:spPr>
      </p:pic>
      <p:pic>
        <p:nvPicPr>
          <p:cNvPr id="96" name="Google Shape;96;p2"/>
          <p:cNvPicPr preferRelativeResize="0"/>
          <p:nvPr/>
        </p:nvPicPr>
        <p:blipFill rotWithShape="1">
          <a:blip r:embed="rId6">
            <a:alphaModFix/>
          </a:blip>
          <a:srcRect b="0" l="0" r="0" t="0"/>
          <a:stretch/>
        </p:blipFill>
        <p:spPr>
          <a:xfrm>
            <a:off x="9669242" y="3736142"/>
            <a:ext cx="2158999" cy="717550"/>
          </a:xfrm>
          <a:prstGeom prst="rect">
            <a:avLst/>
          </a:prstGeom>
          <a:noFill/>
          <a:ln>
            <a:noFill/>
          </a:ln>
        </p:spPr>
      </p:pic>
      <p:sp>
        <p:nvSpPr>
          <p:cNvPr id="97" name="Google Shape;97;p2"/>
          <p:cNvSpPr txBox="1"/>
          <p:nvPr/>
        </p:nvSpPr>
        <p:spPr>
          <a:xfrm>
            <a:off x="8752707" y="1980173"/>
            <a:ext cx="269453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800">
                <a:solidFill>
                  <a:schemeClr val="dk1"/>
                </a:solidFill>
                <a:latin typeface="Calibri"/>
                <a:ea typeface="Calibri"/>
                <a:cs typeface="Calibri"/>
                <a:sym typeface="Calibri"/>
              </a:rPr>
              <a:t>With Support From:</a:t>
            </a:r>
            <a:endParaRPr/>
          </a:p>
        </p:txBody>
      </p:sp>
      <p:pic>
        <p:nvPicPr>
          <p:cNvPr descr="Graphical user interface, text&#10;&#10;Description automatically generated with medium confidence" id="98" name="Google Shape;98;p2"/>
          <p:cNvPicPr preferRelativeResize="0"/>
          <p:nvPr/>
        </p:nvPicPr>
        <p:blipFill rotWithShape="1">
          <a:blip r:embed="rId7">
            <a:alphaModFix/>
          </a:blip>
          <a:srcRect b="0" l="0" r="0" t="0"/>
          <a:stretch/>
        </p:blipFill>
        <p:spPr>
          <a:xfrm>
            <a:off x="10050241" y="4723477"/>
            <a:ext cx="1397000" cy="622300"/>
          </a:xfrm>
          <a:prstGeom prst="rect">
            <a:avLst/>
          </a:prstGeom>
          <a:noFill/>
          <a:ln>
            <a:noFill/>
          </a:ln>
        </p:spPr>
      </p:pic>
      <p:pic>
        <p:nvPicPr>
          <p:cNvPr descr="Shape&#10;&#10;Description automatically generated" id="99" name="Google Shape;99;p2"/>
          <p:cNvPicPr preferRelativeResize="0"/>
          <p:nvPr/>
        </p:nvPicPr>
        <p:blipFill rotWithShape="1">
          <a:blip r:embed="rId8">
            <a:alphaModFix/>
          </a:blip>
          <a:srcRect b="0" l="0" r="0" t="0"/>
          <a:stretch/>
        </p:blipFill>
        <p:spPr>
          <a:xfrm>
            <a:off x="10343567" y="5683663"/>
            <a:ext cx="810348" cy="966969"/>
          </a:xfrm>
          <a:prstGeom prst="rect">
            <a:avLst/>
          </a:prstGeom>
          <a:noFill/>
          <a:ln>
            <a:noFill/>
          </a:ln>
        </p:spPr>
      </p:pic>
      <p:sp>
        <p:nvSpPr>
          <p:cNvPr id="100" name="Google Shape;100;p2"/>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The Distant Viewing Lab</a:t>
            </a:r>
            <a:endParaRPr/>
          </a:p>
        </p:txBody>
      </p:sp>
      <p:sp>
        <p:nvSpPr>
          <p:cNvPr id="101" name="Google Shape;101;p2"/>
          <p:cNvSpPr txBox="1"/>
          <p:nvPr/>
        </p:nvSpPr>
        <p:spPr>
          <a:xfrm>
            <a:off x="622849" y="936211"/>
            <a:ext cx="1116496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The Lab uses and develops computational techniques to analyze visual culture on a large scale. It develops tools, methods, and datasets that can be re-used by other researchers.</a:t>
            </a:r>
            <a:endParaRPr/>
          </a:p>
        </p:txBody>
      </p:sp>
      <p:sp>
        <p:nvSpPr>
          <p:cNvPr id="102" name="Google Shape;102;p2"/>
          <p:cNvSpPr txBox="1"/>
          <p:nvPr/>
        </p:nvSpPr>
        <p:spPr>
          <a:xfrm>
            <a:off x="1287257" y="5874759"/>
            <a:ext cx="728869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200">
                <a:solidFill>
                  <a:srgbClr val="B16286"/>
                </a:solidFill>
                <a:latin typeface="Calibri"/>
                <a:ea typeface="Calibri"/>
                <a:cs typeface="Calibri"/>
                <a:sym typeface="Calibri"/>
              </a:rPr>
              <a:t>distantviewing.org</a:t>
            </a:r>
            <a:endParaRPr/>
          </a:p>
        </p:txBody>
      </p:sp>
      <p:sp>
        <p:nvSpPr>
          <p:cNvPr id="103" name="Google Shape;103;p2"/>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 – Data Science with Images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0"/>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RGB Pixel Intensities</a:t>
            </a:r>
            <a:endParaRPr/>
          </a:p>
        </p:txBody>
      </p:sp>
      <p:pic>
        <p:nvPicPr>
          <p:cNvPr id="303" name="Google Shape;303;p20"/>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04" name="Google Shape;304;p20"/>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17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05" name="Google Shape;305;p20"/>
          <p:cNvSpPr txBox="1"/>
          <p:nvPr/>
        </p:nvSpPr>
        <p:spPr>
          <a:xfrm>
            <a:off x="6366184" y="936211"/>
            <a:ext cx="4901161" cy="46935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300">
                <a:solidFill>
                  <a:srgbClr val="7F7F7F"/>
                </a:solidFill>
                <a:latin typeface="Courier"/>
                <a:ea typeface="Courier"/>
                <a:cs typeface="Courier"/>
                <a:sym typeface="Courier"/>
              </a:rPr>
              <a:t>RED</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          [,1]      [,2]      [,3]      [,4]</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[1,] 0.9568627 0.9490196 0.9176471 0.9294118</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[2,] 0.3411765 0.3058824 0.2901961 0.2588235</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[3,] 0.3294118 0.3019608 0.2901961 0.2941176</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[4,] 0.3450980 0.2823529 0.2784314 0.2627451</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GREEN</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          [,1]      [,2]      [,3]      [,4]</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[1,] 0.9921569 1.0000000 1.0000000 1.0000000</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[2,] 0.3803922 0.3686275 0.3764706 0.3529412</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[3,] 0.3764706 0.3725490 0.3843137 0.4000000</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[4,] 0.4039216 0.3647059 0.3803922 0.3725490</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BLUE</a:t>
            </a:r>
            <a:endParaRPr/>
          </a:p>
          <a:p>
            <a:pPr indent="0" lvl="0" marL="0" marR="0" rtl="0" algn="l">
              <a:spcBef>
                <a:spcPts val="0"/>
              </a:spcBef>
              <a:spcAft>
                <a:spcPts val="0"/>
              </a:spcAft>
              <a:buNone/>
            </a:pPr>
            <a:r>
              <a:t/>
            </a:r>
            <a:endParaRPr sz="1300">
              <a:solidFill>
                <a:srgbClr val="7F7F7F"/>
              </a:solidFill>
              <a:latin typeface="Courier"/>
              <a:ea typeface="Courier"/>
              <a:cs typeface="Courier"/>
              <a:sym typeface="Courie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          [,1]      [,2]      [,3]      [,4]</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[1,] 1.0000000 1.0000000 1.0000000 1.0000000</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[2,] 0.4156863 0.4313725 0.4666667 0.4549020</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[3,] 0.4392157 0.4588235 0.4941176 0.5176471</a:t>
            </a:r>
            <a:endParaRPr/>
          </a:p>
          <a:p>
            <a:pPr indent="0" lvl="0" marL="0" marR="0" rtl="0" algn="l">
              <a:spcBef>
                <a:spcPts val="0"/>
              </a:spcBef>
              <a:spcAft>
                <a:spcPts val="0"/>
              </a:spcAft>
              <a:buNone/>
            </a:pPr>
            <a:r>
              <a:rPr lang="fr-FR" sz="1300">
                <a:solidFill>
                  <a:srgbClr val="7F7F7F"/>
                </a:solidFill>
                <a:latin typeface="Courier"/>
                <a:ea typeface="Courier"/>
                <a:cs typeface="Courier"/>
                <a:sym typeface="Courier"/>
              </a:rPr>
              <a:t>[4,] 0.4862745 0.4705882 0.5098039 0.5254902</a:t>
            </a:r>
            <a:endParaRPr/>
          </a:p>
        </p:txBody>
      </p:sp>
      <p:sp>
        <p:nvSpPr>
          <p:cNvPr id="306" name="Google Shape;306;p20"/>
          <p:cNvSpPr txBox="1"/>
          <p:nvPr/>
        </p:nvSpPr>
        <p:spPr>
          <a:xfrm>
            <a:off x="622850" y="936211"/>
            <a:ext cx="49011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We can read these pixel intensities into a programming software and </a:t>
            </a:r>
            <a:r>
              <a:rPr lang="fr-FR" sz="2400">
                <a:solidFill>
                  <a:srgbClr val="98971A"/>
                </a:solidFill>
                <a:latin typeface="Calibri"/>
                <a:ea typeface="Calibri"/>
                <a:cs typeface="Calibri"/>
                <a:sym typeface="Calibri"/>
              </a:rPr>
              <a:t>represent</a:t>
            </a:r>
            <a:r>
              <a:rPr lang="fr-FR" sz="2400">
                <a:solidFill>
                  <a:srgbClr val="98971A"/>
                </a:solidFill>
                <a:latin typeface="Calibri"/>
                <a:ea typeface="Calibri"/>
                <a:cs typeface="Calibri"/>
                <a:sym typeface="Calibri"/>
              </a:rPr>
              <a:t> an image as a three-dimensional array.</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To the left are the intensities from a corner of our reference image.</a:t>
            </a:r>
            <a:endParaRPr/>
          </a:p>
        </p:txBody>
      </p:sp>
      <p:pic>
        <p:nvPicPr>
          <p:cNvPr descr="A person riding a horse with a dog in the background&#10;&#10;Description automatically generated with low confidence" id="307" name="Google Shape;307;p20"/>
          <p:cNvPicPr preferRelativeResize="0"/>
          <p:nvPr/>
        </p:nvPicPr>
        <p:blipFill rotWithShape="1">
          <a:blip r:embed="rId4">
            <a:alphaModFix/>
          </a:blip>
          <a:srcRect b="0" l="0" r="0" t="0"/>
          <a:stretch/>
        </p:blipFill>
        <p:spPr>
          <a:xfrm>
            <a:off x="1797269" y="3753225"/>
            <a:ext cx="2462352" cy="2462352"/>
          </a:xfrm>
          <a:prstGeom prst="rect">
            <a:avLst/>
          </a:prstGeom>
          <a:noFill/>
          <a:ln>
            <a:noFill/>
          </a:ln>
        </p:spPr>
      </p:pic>
      <p:sp>
        <p:nvSpPr>
          <p:cNvPr id="308" name="Google Shape;308;p20"/>
          <p:cNvSpPr/>
          <p:nvPr/>
        </p:nvSpPr>
        <p:spPr>
          <a:xfrm>
            <a:off x="1779083" y="6013172"/>
            <a:ext cx="228621" cy="202405"/>
          </a:xfrm>
          <a:prstGeom prst="rect">
            <a:avLst/>
          </a:prstGeom>
          <a:noFill/>
          <a:ln cap="flat" cmpd="sng" w="57150">
            <a:solidFill>
              <a:srgbClr val="98971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1"/>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RGB Pixel Intensities =&gt; Data</a:t>
            </a:r>
            <a:endParaRPr/>
          </a:p>
        </p:txBody>
      </p:sp>
      <p:pic>
        <p:nvPicPr>
          <p:cNvPr id="314" name="Google Shape;314;p21"/>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15" name="Google Shape;315;p21"/>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18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16" name="Google Shape;316;p21"/>
          <p:cNvSpPr txBox="1"/>
          <p:nvPr/>
        </p:nvSpPr>
        <p:spPr>
          <a:xfrm>
            <a:off x="622850" y="936211"/>
            <a:ext cx="3865067"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With a little code we can unravel these intensities and store them as a pixel-level dataset. This has one row for each pixel, the coordinates, and intensities for the three color channels.</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B16286"/>
                </a:solidFill>
                <a:latin typeface="Calibri"/>
                <a:ea typeface="Calibri"/>
                <a:cs typeface="Calibri"/>
                <a:sym typeface="Calibri"/>
              </a:rPr>
              <a:t>At first, this seems very similar to our approach with textual data. But there is a fundamental problem.</a:t>
            </a:r>
            <a:endParaRPr b="1" sz="2400">
              <a:solidFill>
                <a:srgbClr val="B16286"/>
              </a:solidFill>
              <a:latin typeface="Calibri"/>
              <a:ea typeface="Calibri"/>
              <a:cs typeface="Calibri"/>
              <a:sym typeface="Calibri"/>
            </a:endParaRPr>
          </a:p>
        </p:txBody>
      </p:sp>
      <p:pic>
        <p:nvPicPr>
          <p:cNvPr descr="Table&#10;&#10;Description automatically generated" id="317" name="Google Shape;317;p21"/>
          <p:cNvPicPr preferRelativeResize="0"/>
          <p:nvPr/>
        </p:nvPicPr>
        <p:blipFill rotWithShape="1">
          <a:blip r:embed="rId4">
            <a:alphaModFix/>
          </a:blip>
          <a:srcRect b="0" l="0" r="0" t="0"/>
          <a:stretch/>
        </p:blipFill>
        <p:spPr>
          <a:xfrm>
            <a:off x="5874026" y="210369"/>
            <a:ext cx="5240778" cy="62889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Pixels, cont.</a:t>
            </a:r>
            <a:endParaRPr/>
          </a:p>
        </p:txBody>
      </p:sp>
      <p:pic>
        <p:nvPicPr>
          <p:cNvPr id="323" name="Google Shape;323;p22"/>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24" name="Google Shape;324;p22"/>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19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pic>
        <p:nvPicPr>
          <p:cNvPr id="325" name="Google Shape;325;p22"/>
          <p:cNvPicPr preferRelativeResize="0"/>
          <p:nvPr/>
        </p:nvPicPr>
        <p:blipFill rotWithShape="1">
          <a:blip r:embed="rId4">
            <a:alphaModFix/>
          </a:blip>
          <a:srcRect b="0" l="0" r="0" t="0"/>
          <a:stretch/>
        </p:blipFill>
        <p:spPr>
          <a:xfrm>
            <a:off x="5906813" y="296917"/>
            <a:ext cx="5909441" cy="5909441"/>
          </a:xfrm>
          <a:prstGeom prst="rect">
            <a:avLst/>
          </a:prstGeom>
          <a:noFill/>
          <a:ln>
            <a:noFill/>
          </a:ln>
        </p:spPr>
      </p:pic>
      <p:sp>
        <p:nvSpPr>
          <p:cNvPr id="326" name="Google Shape;326;p22"/>
          <p:cNvSpPr txBox="1"/>
          <p:nvPr/>
        </p:nvSpPr>
        <p:spPr>
          <a:xfrm>
            <a:off x="772261" y="1738082"/>
            <a:ext cx="479365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For simplicity, consider a greyscale image. On the right are two different zoom levels of an image.</a:t>
            </a:r>
            <a:endParaRPr/>
          </a:p>
          <a:p>
            <a:pPr indent="0" lvl="0" marL="0" marR="0" rtl="0" algn="l">
              <a:spcBef>
                <a:spcPts val="0"/>
              </a:spcBef>
              <a:spcAft>
                <a:spcPts val="0"/>
              </a:spcAft>
              <a:buNone/>
            </a:pPr>
            <a:r>
              <a:t/>
            </a:r>
            <a:endParaRPr b="1" sz="2400">
              <a:solidFill>
                <a:srgbClr val="98971A"/>
              </a:solidFill>
              <a:latin typeface="Calibri"/>
              <a:ea typeface="Calibri"/>
              <a:cs typeface="Calibri"/>
              <a:sym typeface="Calibri"/>
            </a:endParaRPr>
          </a:p>
          <a:p>
            <a:pPr indent="0" lvl="0" marL="0" marR="0" rtl="0" algn="l">
              <a:spcBef>
                <a:spcPts val="0"/>
              </a:spcBef>
              <a:spcAft>
                <a:spcPts val="0"/>
              </a:spcAft>
              <a:buNone/>
            </a:pPr>
            <a:r>
              <a:rPr b="1" lang="fr-FR" sz="2400">
                <a:solidFill>
                  <a:srgbClr val="B16286"/>
                </a:solidFill>
                <a:latin typeface="Calibri"/>
                <a:ea typeface="Calibri"/>
                <a:cs typeface="Calibri"/>
                <a:sym typeface="Calibri"/>
              </a:rPr>
              <a:t>Can you tell what is depicted in the image?</a:t>
            </a:r>
            <a:endParaRPr/>
          </a:p>
        </p:txBody>
      </p:sp>
      <p:sp>
        <p:nvSpPr>
          <p:cNvPr id="327" name="Google Shape;327;p22"/>
          <p:cNvSpPr/>
          <p:nvPr/>
        </p:nvSpPr>
        <p:spPr>
          <a:xfrm>
            <a:off x="5764695" y="3260035"/>
            <a:ext cx="6167765" cy="31624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Pixels, cont.</a:t>
            </a:r>
            <a:endParaRPr/>
          </a:p>
        </p:txBody>
      </p:sp>
      <p:pic>
        <p:nvPicPr>
          <p:cNvPr id="333" name="Google Shape;333;p23"/>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34" name="Google Shape;334;p23"/>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20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pic>
        <p:nvPicPr>
          <p:cNvPr id="335" name="Google Shape;335;p23"/>
          <p:cNvPicPr preferRelativeResize="0"/>
          <p:nvPr/>
        </p:nvPicPr>
        <p:blipFill rotWithShape="1">
          <a:blip r:embed="rId4">
            <a:alphaModFix/>
          </a:blip>
          <a:srcRect b="0" l="0" r="0" t="0"/>
          <a:stretch/>
        </p:blipFill>
        <p:spPr>
          <a:xfrm>
            <a:off x="5906813" y="296917"/>
            <a:ext cx="5909441" cy="5909441"/>
          </a:xfrm>
          <a:prstGeom prst="rect">
            <a:avLst/>
          </a:prstGeom>
          <a:noFill/>
          <a:ln>
            <a:noFill/>
          </a:ln>
        </p:spPr>
      </p:pic>
      <p:sp>
        <p:nvSpPr>
          <p:cNvPr id="336" name="Google Shape;336;p23"/>
          <p:cNvSpPr txBox="1"/>
          <p:nvPr/>
        </p:nvSpPr>
        <p:spPr>
          <a:xfrm>
            <a:off x="642728" y="1728143"/>
            <a:ext cx="5121967"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Adding two more zoom levels, we can now see that this an image centered on the horse from the reference image.</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The meaning of the pixels only begins to become understandable when we see all of the pixels relative to one another.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The Difficulties of Images</a:t>
            </a:r>
            <a:endParaRPr/>
          </a:p>
        </p:txBody>
      </p:sp>
      <p:pic>
        <p:nvPicPr>
          <p:cNvPr id="342" name="Google Shape;342;p24"/>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43" name="Google Shape;343;p24"/>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21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44" name="Google Shape;344;p24"/>
          <p:cNvSpPr txBox="1"/>
          <p:nvPr/>
        </p:nvSpPr>
        <p:spPr>
          <a:xfrm>
            <a:off x="811694" y="1536174"/>
            <a:ext cx="10220741"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Organising a dataset at a pixel-level does provide the same affordances that we have from organising text into characters and words.</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Letters and words are </a:t>
            </a:r>
            <a:r>
              <a:rPr b="1" lang="fr-FR" sz="2400">
                <a:solidFill>
                  <a:srgbClr val="98971A"/>
                </a:solidFill>
                <a:latin typeface="Calibri"/>
                <a:ea typeface="Calibri"/>
                <a:cs typeface="Calibri"/>
                <a:sym typeface="Calibri"/>
              </a:rPr>
              <a:t>socially mediated forms </a:t>
            </a:r>
            <a:r>
              <a:rPr lang="fr-FR" sz="2400">
                <a:solidFill>
                  <a:srgbClr val="98971A"/>
                </a:solidFill>
                <a:latin typeface="Calibri"/>
                <a:ea typeface="Calibri"/>
                <a:cs typeface="Calibri"/>
                <a:sym typeface="Calibri"/>
              </a:rPr>
              <a:t>specifically designed to transfer information. Pixels are measurements of a light source and only convey meaning when put together to mimic the process of observing the light source ourselves.</a:t>
            </a:r>
            <a:endParaRPr/>
          </a:p>
          <a:p>
            <a:pPr indent="0" lvl="0" marL="0" marR="0" rtl="0" algn="l">
              <a:spcBef>
                <a:spcPts val="0"/>
              </a:spcBef>
              <a:spcAft>
                <a:spcPts val="0"/>
              </a:spcAft>
              <a:buNone/>
            </a:pPr>
            <a:r>
              <a:t/>
            </a:r>
            <a:endParaRPr sz="2400">
              <a:solidFill>
                <a:srgbClr val="B16286"/>
              </a:solidFill>
              <a:latin typeface="Calibri"/>
              <a:ea typeface="Calibri"/>
              <a:cs typeface="Calibri"/>
              <a:sym typeface="Calibri"/>
            </a:endParaRPr>
          </a:p>
          <a:p>
            <a:pPr indent="0" lvl="0" marL="0" marR="0" rtl="0" algn="l">
              <a:spcBef>
                <a:spcPts val="0"/>
              </a:spcBef>
              <a:spcAft>
                <a:spcPts val="0"/>
              </a:spcAft>
              <a:buNone/>
            </a:pPr>
            <a:r>
              <a:rPr lang="fr-FR" sz="2400">
                <a:solidFill>
                  <a:srgbClr val="B16286"/>
                </a:solidFill>
                <a:latin typeface="Calibri"/>
                <a:ea typeface="Calibri"/>
                <a:cs typeface="Calibri"/>
                <a:sym typeface="Calibri"/>
              </a:rPr>
              <a:t>Because of the lack of a formal language system in an image, we cannot unambigiously group and describe collections of pixels. The best we can do is apply computer vision algorithms to contruct annotations describing the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Computer Vision Annotations</a:t>
            </a:r>
            <a:endParaRPr/>
          </a:p>
        </p:txBody>
      </p:sp>
      <p:pic>
        <p:nvPicPr>
          <p:cNvPr id="350" name="Google Shape;350;p25"/>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51" name="Google Shape;351;p25"/>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22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52" name="Google Shape;352;p25"/>
          <p:cNvSpPr txBox="1"/>
          <p:nvPr/>
        </p:nvSpPr>
        <p:spPr>
          <a:xfrm>
            <a:off x="622850" y="936210"/>
            <a:ext cx="959320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What kinds of annotations could be extract from an image? Some relatively simple ones might be the brightness of the image, the location of faces in the image, or the objects detected in the image.</a:t>
            </a:r>
            <a:endParaRPr/>
          </a:p>
        </p:txBody>
      </p:sp>
      <p:pic>
        <p:nvPicPr>
          <p:cNvPr descr="A person riding a horse with a dog in the background&#10;&#10;Description automatically generated with low confidence" id="353" name="Google Shape;353;p25"/>
          <p:cNvPicPr preferRelativeResize="0"/>
          <p:nvPr/>
        </p:nvPicPr>
        <p:blipFill rotWithShape="1">
          <a:blip r:embed="rId4">
            <a:alphaModFix/>
          </a:blip>
          <a:srcRect b="0" l="0" r="0" t="0"/>
          <a:stretch/>
        </p:blipFill>
        <p:spPr>
          <a:xfrm>
            <a:off x="2243349" y="2849427"/>
            <a:ext cx="2461079" cy="2461079"/>
          </a:xfrm>
          <a:prstGeom prst="rect">
            <a:avLst/>
          </a:prstGeom>
          <a:noFill/>
          <a:ln>
            <a:noFill/>
          </a:ln>
        </p:spPr>
      </p:pic>
      <p:sp>
        <p:nvSpPr>
          <p:cNvPr id="354" name="Google Shape;354;p25"/>
          <p:cNvSpPr txBox="1"/>
          <p:nvPr/>
        </p:nvSpPr>
        <p:spPr>
          <a:xfrm>
            <a:off x="6140373" y="3020161"/>
            <a:ext cx="180201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Calibri"/>
                <a:ea typeface="Calibri"/>
                <a:cs typeface="Calibri"/>
                <a:sym typeface="Calibri"/>
              </a:rPr>
              <a:t>Brightness</a:t>
            </a:r>
            <a:r>
              <a:rPr lang="fr-FR" sz="2000">
                <a:solidFill>
                  <a:schemeClr val="dk1"/>
                </a:solidFill>
                <a:latin typeface="Calibri"/>
                <a:ea typeface="Calibri"/>
                <a:cs typeface="Calibri"/>
                <a:sym typeface="Calibri"/>
              </a:rPr>
              <a:t>: 37</a:t>
            </a:r>
            <a:endParaRPr/>
          </a:p>
        </p:txBody>
      </p:sp>
      <p:sp>
        <p:nvSpPr>
          <p:cNvPr id="355" name="Google Shape;355;p25"/>
          <p:cNvSpPr txBox="1"/>
          <p:nvPr/>
        </p:nvSpPr>
        <p:spPr>
          <a:xfrm>
            <a:off x="6140373" y="3894081"/>
            <a:ext cx="2915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Calibri"/>
                <a:ea typeface="Calibri"/>
                <a:cs typeface="Calibri"/>
                <a:sym typeface="Calibri"/>
              </a:rPr>
              <a:t>Face</a:t>
            </a:r>
            <a:r>
              <a:rPr lang="fr-FR" sz="2000">
                <a:solidFill>
                  <a:schemeClr val="dk1"/>
                </a:solidFill>
                <a:latin typeface="Calibri"/>
                <a:ea typeface="Calibri"/>
                <a:cs typeface="Calibri"/>
                <a:sym typeface="Calibri"/>
              </a:rPr>
              <a:t>: [10, 25, 200, 215]</a:t>
            </a:r>
            <a:endParaRPr/>
          </a:p>
        </p:txBody>
      </p:sp>
      <p:sp>
        <p:nvSpPr>
          <p:cNvPr id="356" name="Google Shape;356;p25"/>
          <p:cNvSpPr txBox="1"/>
          <p:nvPr/>
        </p:nvSpPr>
        <p:spPr>
          <a:xfrm>
            <a:off x="6140373" y="4675507"/>
            <a:ext cx="3829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Calibri"/>
                <a:ea typeface="Calibri"/>
                <a:cs typeface="Calibri"/>
                <a:sym typeface="Calibri"/>
              </a:rPr>
              <a:t>Objects</a:t>
            </a:r>
            <a:r>
              <a:rPr lang="fr-FR" sz="2000">
                <a:solidFill>
                  <a:schemeClr val="dk1"/>
                </a:solidFill>
                <a:latin typeface="Calibri"/>
                <a:ea typeface="Calibri"/>
                <a:cs typeface="Calibri"/>
                <a:sym typeface="Calibri"/>
              </a:rPr>
              <a:t>: {"man", "horse", "dog"}</a:t>
            </a:r>
            <a:endParaRPr/>
          </a:p>
        </p:txBody>
      </p:sp>
      <p:cxnSp>
        <p:nvCxnSpPr>
          <p:cNvPr id="357" name="Google Shape;357;p25"/>
          <p:cNvCxnSpPr/>
          <p:nvPr/>
        </p:nvCxnSpPr>
        <p:spPr>
          <a:xfrm flipH="1" rot="10800000">
            <a:off x="4950715" y="3220216"/>
            <a:ext cx="1100207" cy="577332"/>
          </a:xfrm>
          <a:prstGeom prst="straightConnector1">
            <a:avLst/>
          </a:prstGeom>
          <a:noFill/>
          <a:ln cap="flat" cmpd="sng" w="38100">
            <a:solidFill>
              <a:schemeClr val="accent1"/>
            </a:solidFill>
            <a:prstDash val="solid"/>
            <a:miter lim="800000"/>
            <a:headEnd len="sm" w="sm" type="none"/>
            <a:tailEnd len="med" w="med" type="triangle"/>
          </a:ln>
        </p:spPr>
      </p:cxnSp>
      <p:cxnSp>
        <p:nvCxnSpPr>
          <p:cNvPr id="358" name="Google Shape;358;p25"/>
          <p:cNvCxnSpPr/>
          <p:nvPr/>
        </p:nvCxnSpPr>
        <p:spPr>
          <a:xfrm>
            <a:off x="4940776" y="4422905"/>
            <a:ext cx="993913" cy="452657"/>
          </a:xfrm>
          <a:prstGeom prst="straightConnector1">
            <a:avLst/>
          </a:prstGeom>
          <a:noFill/>
          <a:ln cap="flat" cmpd="sng" w="38100">
            <a:solidFill>
              <a:schemeClr val="accent1"/>
            </a:solidFill>
            <a:prstDash val="solid"/>
            <a:miter lim="800000"/>
            <a:headEnd len="sm" w="sm" type="none"/>
            <a:tailEnd len="med" w="med" type="triangle"/>
          </a:ln>
        </p:spPr>
      </p:cxnSp>
      <p:cxnSp>
        <p:nvCxnSpPr>
          <p:cNvPr id="359" name="Google Shape;359;p25"/>
          <p:cNvCxnSpPr/>
          <p:nvPr/>
        </p:nvCxnSpPr>
        <p:spPr>
          <a:xfrm>
            <a:off x="4940776" y="4079966"/>
            <a:ext cx="1100207" cy="1417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Bounding Boxes</a:t>
            </a:r>
            <a:endParaRPr/>
          </a:p>
        </p:txBody>
      </p:sp>
      <p:pic>
        <p:nvPicPr>
          <p:cNvPr id="365" name="Google Shape;365;p26"/>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66" name="Google Shape;366;p26"/>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23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67" name="Google Shape;367;p26"/>
          <p:cNvSpPr txBox="1"/>
          <p:nvPr/>
        </p:nvSpPr>
        <p:spPr>
          <a:xfrm>
            <a:off x="622850" y="936210"/>
            <a:ext cx="4992413"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Even once we know the kind of information we want to capture, building or finding an algorithm to apply the technique may be difficult.</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Also, there are different types of ways to describe similar information. In lieu of a list of objects, we could instead produce </a:t>
            </a:r>
            <a:r>
              <a:rPr b="1" lang="fr-FR" sz="2400">
                <a:solidFill>
                  <a:srgbClr val="98971A"/>
                </a:solidFill>
                <a:latin typeface="Calibri"/>
                <a:ea typeface="Calibri"/>
                <a:cs typeface="Calibri"/>
                <a:sym typeface="Calibri"/>
              </a:rPr>
              <a:t>bounding boxes</a:t>
            </a:r>
            <a:r>
              <a:rPr lang="fr-FR" sz="2400">
                <a:solidFill>
                  <a:srgbClr val="98971A"/>
                </a:solidFill>
                <a:latin typeface="Calibri"/>
                <a:ea typeface="Calibri"/>
                <a:cs typeface="Calibri"/>
                <a:sym typeface="Calibri"/>
              </a:rPr>
              <a:t>.</a:t>
            </a:r>
            <a:endParaRPr/>
          </a:p>
        </p:txBody>
      </p:sp>
      <p:pic>
        <p:nvPicPr>
          <p:cNvPr descr="A person riding a horse&#10;&#10;Description automatically generated with medium confidence" id="368" name="Google Shape;368;p26"/>
          <p:cNvPicPr preferRelativeResize="0"/>
          <p:nvPr/>
        </p:nvPicPr>
        <p:blipFill rotWithShape="1">
          <a:blip r:embed="rId4">
            <a:alphaModFix/>
          </a:blip>
          <a:srcRect b="0" l="0" r="0" t="0"/>
          <a:stretch/>
        </p:blipFill>
        <p:spPr>
          <a:xfrm>
            <a:off x="5790460" y="252248"/>
            <a:ext cx="5066726" cy="64854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Object Regions</a:t>
            </a:r>
            <a:endParaRPr/>
          </a:p>
        </p:txBody>
      </p:sp>
      <p:pic>
        <p:nvPicPr>
          <p:cNvPr id="374" name="Google Shape;374;p27"/>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75" name="Google Shape;375;p27"/>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24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76" name="Google Shape;376;p27"/>
          <p:cNvSpPr txBox="1"/>
          <p:nvPr/>
        </p:nvSpPr>
        <p:spPr>
          <a:xfrm>
            <a:off x="622850" y="936210"/>
            <a:ext cx="49924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Or, we could identify the individual regions associated with each object.</a:t>
            </a:r>
            <a:endParaRPr/>
          </a:p>
        </p:txBody>
      </p:sp>
      <p:pic>
        <p:nvPicPr>
          <p:cNvPr descr="A person riding a horse&#10;&#10;Description automatically generated with low confidence" id="377" name="Google Shape;377;p27"/>
          <p:cNvPicPr preferRelativeResize="0"/>
          <p:nvPr/>
        </p:nvPicPr>
        <p:blipFill rotWithShape="1">
          <a:blip r:embed="rId4">
            <a:alphaModFix/>
          </a:blip>
          <a:srcRect b="0" l="0" r="0" t="0"/>
          <a:stretch/>
        </p:blipFill>
        <p:spPr>
          <a:xfrm>
            <a:off x="5762406" y="230350"/>
            <a:ext cx="5080000" cy="650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Object and ‘Stuff’ Regions</a:t>
            </a:r>
            <a:endParaRPr/>
          </a:p>
        </p:txBody>
      </p:sp>
      <p:pic>
        <p:nvPicPr>
          <p:cNvPr id="383" name="Google Shape;383;p28"/>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84" name="Google Shape;384;p28"/>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25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85" name="Google Shape;385;p28"/>
          <p:cNvSpPr txBox="1"/>
          <p:nvPr/>
        </p:nvSpPr>
        <p:spPr>
          <a:xfrm>
            <a:off x="622850" y="936210"/>
            <a:ext cx="499241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Or even include not just the objects, but entire regions such as the sky and grass. </a:t>
            </a:r>
            <a:endParaRPr/>
          </a:p>
        </p:txBody>
      </p:sp>
      <p:pic>
        <p:nvPicPr>
          <p:cNvPr descr="Graphical user interface&#10;&#10;Description automatically generated with low confidence" id="386" name="Google Shape;386;p28"/>
          <p:cNvPicPr preferRelativeResize="0"/>
          <p:nvPr/>
        </p:nvPicPr>
        <p:blipFill rotWithShape="1">
          <a:blip r:embed="rId4">
            <a:alphaModFix/>
          </a:blip>
          <a:srcRect b="0" l="0" r="0" t="0"/>
          <a:stretch/>
        </p:blipFill>
        <p:spPr>
          <a:xfrm>
            <a:off x="5763172" y="198820"/>
            <a:ext cx="5080000" cy="650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Pose Detection</a:t>
            </a:r>
            <a:endParaRPr/>
          </a:p>
        </p:txBody>
      </p:sp>
      <p:pic>
        <p:nvPicPr>
          <p:cNvPr id="392" name="Google Shape;392;p29"/>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393" name="Google Shape;393;p29"/>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26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394" name="Google Shape;394;p29"/>
          <p:cNvSpPr txBox="1"/>
          <p:nvPr/>
        </p:nvSpPr>
        <p:spPr>
          <a:xfrm>
            <a:off x="622850" y="936210"/>
            <a:ext cx="499241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Don’t think that object detection is the only the thing we might be interested in finding. We might instead by interested in identifying the poses of people in images.</a:t>
            </a:r>
            <a:endParaRPr/>
          </a:p>
        </p:txBody>
      </p:sp>
      <p:pic>
        <p:nvPicPr>
          <p:cNvPr descr="A person riding a horse with a dog&#10;&#10;Description automatically generated with low confidence" id="395" name="Google Shape;395;p29"/>
          <p:cNvPicPr preferRelativeResize="0"/>
          <p:nvPr/>
        </p:nvPicPr>
        <p:blipFill rotWithShape="1">
          <a:blip r:embed="rId4">
            <a:alphaModFix/>
          </a:blip>
          <a:srcRect b="0" l="0" r="0" t="0"/>
          <a:stretch/>
        </p:blipFill>
        <p:spPr>
          <a:xfrm>
            <a:off x="5773683" y="177800"/>
            <a:ext cx="5080000" cy="650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pic>
        <p:nvPicPr>
          <p:cNvPr descr="black and gray metal pipe" id="108" name="Google Shape;108;p3"/>
          <p:cNvPicPr preferRelativeResize="0"/>
          <p:nvPr/>
        </p:nvPicPr>
        <p:blipFill rotWithShape="1">
          <a:blip r:embed="rId3">
            <a:alphaModFix/>
          </a:blip>
          <a:srcRect b="18037" l="0" r="0" t="6962"/>
          <a:stretch/>
        </p:blipFill>
        <p:spPr>
          <a:xfrm>
            <a:off x="20" y="10"/>
            <a:ext cx="12191980" cy="6857990"/>
          </a:xfrm>
          <a:prstGeom prst="rect">
            <a:avLst/>
          </a:prstGeom>
          <a:solidFill>
            <a:schemeClr val="accent1"/>
          </a:solidFill>
          <a:ln>
            <a:noFill/>
          </a:ln>
        </p:spPr>
      </p:pic>
      <p:sp>
        <p:nvSpPr>
          <p:cNvPr id="109" name="Google Shape;109;p3"/>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3"/>
          <p:cNvSpPr txBox="1"/>
          <p:nvPr/>
        </p:nvSpPr>
        <p:spPr>
          <a:xfrm>
            <a:off x="5144784" y="2875002"/>
            <a:ext cx="6453352" cy="1107996"/>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6600">
                <a:solidFill>
                  <a:schemeClr val="lt1"/>
                </a:solidFill>
                <a:latin typeface="Calibri"/>
                <a:ea typeface="Calibri"/>
                <a:cs typeface="Calibri"/>
                <a:sym typeface="Calibri"/>
              </a:rPr>
              <a:t>DATA PIPELINES</a:t>
            </a:r>
            <a:endParaRPr/>
          </a:p>
        </p:txBody>
      </p:sp>
      <p:sp>
        <p:nvSpPr>
          <p:cNvPr id="111" name="Google Shape;111;p3"/>
          <p:cNvSpPr txBox="1"/>
          <p:nvPr/>
        </p:nvSpPr>
        <p:spPr>
          <a:xfrm>
            <a:off x="0" y="15247"/>
            <a:ext cx="3111042" cy="4708981"/>
          </a:xfrm>
          <a:prstGeom prst="rect">
            <a:avLst/>
          </a:prstGeom>
          <a:solidFill>
            <a:srgbClr val="000000">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30000">
                <a:solidFill>
                  <a:schemeClr val="lt1"/>
                </a:solidFill>
                <a:latin typeface="Calibri"/>
                <a:ea typeface="Calibri"/>
                <a:cs typeface="Calibri"/>
                <a:sym typeface="Calibri"/>
              </a:rPr>
              <a:t>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nvSpPr>
        <p:spPr>
          <a:xfrm>
            <a:off x="299295" y="155620"/>
            <a:ext cx="952056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Exploratory Analysis of Images Using Computer Vision</a:t>
            </a:r>
            <a:endParaRPr/>
          </a:p>
        </p:txBody>
      </p:sp>
      <p:pic>
        <p:nvPicPr>
          <p:cNvPr id="401" name="Google Shape;401;p30"/>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02" name="Google Shape;402;p30"/>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27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403" name="Google Shape;403;p30"/>
          <p:cNvSpPr txBox="1"/>
          <p:nvPr/>
        </p:nvSpPr>
        <p:spPr>
          <a:xfrm>
            <a:off x="622850" y="936210"/>
            <a:ext cx="4853611"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Once we have structured annotations formated as a dataset, we can once again pick up where our other analyses left off. We can visualise, transform, model, and communicate based on the constructed annotations.</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On the right are descriptions of the images taken as part of the FSA-OWI photographic collection showing the different subject matters captured by each of the main staff photographers.</a:t>
            </a:r>
            <a:endParaRPr/>
          </a:p>
        </p:txBody>
      </p:sp>
      <p:pic>
        <p:nvPicPr>
          <p:cNvPr descr="Chart, scatter chart&#10;&#10;Description automatically generated" id="404" name="Google Shape;404;p30"/>
          <p:cNvPicPr preferRelativeResize="0"/>
          <p:nvPr/>
        </p:nvPicPr>
        <p:blipFill rotWithShape="1">
          <a:blip r:embed="rId4">
            <a:alphaModFix/>
          </a:blip>
          <a:srcRect b="0" l="0" r="0" t="0"/>
          <a:stretch/>
        </p:blipFill>
        <p:spPr>
          <a:xfrm>
            <a:off x="5615263" y="861120"/>
            <a:ext cx="6182485" cy="5409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p:nvPr/>
        </p:nvSpPr>
        <p:spPr>
          <a:xfrm>
            <a:off x="1529597" y="2359235"/>
            <a:ext cx="9442018" cy="2532172"/>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31"/>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A Pipeline for Visual Data</a:t>
            </a:r>
            <a:endParaRPr/>
          </a:p>
        </p:txBody>
      </p:sp>
      <p:pic>
        <p:nvPicPr>
          <p:cNvPr id="411" name="Google Shape;411;p31"/>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12" name="Google Shape;412;p31"/>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28 – Data Science with Images | </a:t>
            </a:r>
            <a:r>
              <a:rPr b="1" lang="fr-FR" sz="1200">
                <a:solidFill>
                  <a:srgbClr val="595959"/>
                </a:solidFill>
                <a:latin typeface="Courier"/>
                <a:ea typeface="Courier"/>
                <a:cs typeface="Courier"/>
                <a:sym typeface="Courier"/>
              </a:rPr>
              <a:t>Image Data</a:t>
            </a:r>
            <a:endParaRPr sz="1200">
              <a:solidFill>
                <a:srgbClr val="595959"/>
              </a:solidFill>
              <a:latin typeface="Courier"/>
              <a:ea typeface="Courier"/>
              <a:cs typeface="Courier"/>
              <a:sym typeface="Courier"/>
            </a:endParaRPr>
          </a:p>
        </p:txBody>
      </p:sp>
      <p:sp>
        <p:nvSpPr>
          <p:cNvPr id="413" name="Google Shape;413;p31"/>
          <p:cNvSpPr txBox="1"/>
          <p:nvPr/>
        </p:nvSpPr>
        <p:spPr>
          <a:xfrm>
            <a:off x="622849" y="936211"/>
            <a:ext cx="1088003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Putting this all back together, we see that we now have new pipeline for working with visual data. It is similar, but not the same, to the pipeline for working with textual data. This is what we refer to in our work as </a:t>
            </a:r>
            <a:r>
              <a:rPr i="1" lang="fr-FR" sz="2400">
                <a:solidFill>
                  <a:srgbClr val="98971A"/>
                </a:solidFill>
                <a:latin typeface="Calibri"/>
                <a:ea typeface="Calibri"/>
                <a:cs typeface="Calibri"/>
                <a:sym typeface="Calibri"/>
              </a:rPr>
              <a:t>Distant Viewing</a:t>
            </a:r>
            <a:r>
              <a:rPr lang="fr-FR" sz="2400">
                <a:solidFill>
                  <a:srgbClr val="98971A"/>
                </a:solidFill>
                <a:latin typeface="Calibri"/>
                <a:ea typeface="Calibri"/>
                <a:cs typeface="Calibri"/>
                <a:sym typeface="Calibri"/>
              </a:rPr>
              <a:t>.</a:t>
            </a:r>
            <a:endParaRPr/>
          </a:p>
        </p:txBody>
      </p:sp>
      <p:sp>
        <p:nvSpPr>
          <p:cNvPr id="414" name="Google Shape;414;p31"/>
          <p:cNvSpPr txBox="1"/>
          <p:nvPr/>
        </p:nvSpPr>
        <p:spPr>
          <a:xfrm>
            <a:off x="1265388" y="5327012"/>
            <a:ext cx="997043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B16286"/>
                </a:solidFill>
                <a:latin typeface="Calibri"/>
                <a:ea typeface="Calibri"/>
                <a:cs typeface="Calibri"/>
                <a:sym typeface="Calibri"/>
              </a:rPr>
              <a:t>The main take-away is that visual data needs to be annotated using computer vision algorithms before we can use it and that these algorithms will never fully capture the meaning of the original image.</a:t>
            </a:r>
            <a:endParaRPr/>
          </a:p>
        </p:txBody>
      </p:sp>
      <p:sp>
        <p:nvSpPr>
          <p:cNvPr id="415" name="Google Shape;415;p31"/>
          <p:cNvSpPr txBox="1"/>
          <p:nvPr/>
        </p:nvSpPr>
        <p:spPr>
          <a:xfrm>
            <a:off x="4774594" y="2984012"/>
            <a:ext cx="12197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Organize</a:t>
            </a:r>
            <a:endParaRPr/>
          </a:p>
        </p:txBody>
      </p:sp>
      <p:sp>
        <p:nvSpPr>
          <p:cNvPr id="416" name="Google Shape;416;p31"/>
          <p:cNvSpPr txBox="1"/>
          <p:nvPr/>
        </p:nvSpPr>
        <p:spPr>
          <a:xfrm>
            <a:off x="9128267" y="2995557"/>
            <a:ext cx="168165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Communicate</a:t>
            </a:r>
            <a:endParaRPr/>
          </a:p>
        </p:txBody>
      </p:sp>
      <p:sp>
        <p:nvSpPr>
          <p:cNvPr id="417" name="Google Shape;417;p31"/>
          <p:cNvSpPr/>
          <p:nvPr/>
        </p:nvSpPr>
        <p:spPr>
          <a:xfrm>
            <a:off x="6409852" y="2525212"/>
            <a:ext cx="2244740" cy="1248084"/>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31"/>
          <p:cNvSpPr txBox="1"/>
          <p:nvPr/>
        </p:nvSpPr>
        <p:spPr>
          <a:xfrm>
            <a:off x="6354207" y="2972877"/>
            <a:ext cx="126386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Transform</a:t>
            </a:r>
            <a:endParaRPr/>
          </a:p>
        </p:txBody>
      </p:sp>
      <p:sp>
        <p:nvSpPr>
          <p:cNvPr id="419" name="Google Shape;419;p31"/>
          <p:cNvSpPr txBox="1"/>
          <p:nvPr/>
        </p:nvSpPr>
        <p:spPr>
          <a:xfrm>
            <a:off x="7374138" y="2607124"/>
            <a:ext cx="11508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Visualize</a:t>
            </a:r>
            <a:endParaRPr/>
          </a:p>
        </p:txBody>
      </p:sp>
      <p:sp>
        <p:nvSpPr>
          <p:cNvPr id="420" name="Google Shape;420;p31"/>
          <p:cNvSpPr txBox="1"/>
          <p:nvPr/>
        </p:nvSpPr>
        <p:spPr>
          <a:xfrm>
            <a:off x="7410183" y="3338631"/>
            <a:ext cx="11508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Model</a:t>
            </a:r>
            <a:endParaRPr/>
          </a:p>
        </p:txBody>
      </p:sp>
      <p:pic>
        <p:nvPicPr>
          <p:cNvPr id="421" name="Google Shape;421;p31"/>
          <p:cNvPicPr preferRelativeResize="0"/>
          <p:nvPr/>
        </p:nvPicPr>
        <p:blipFill rotWithShape="1">
          <a:blip r:embed="rId4">
            <a:alphaModFix/>
          </a:blip>
          <a:srcRect b="0" l="0" r="0" t="0"/>
          <a:stretch/>
        </p:blipFill>
        <p:spPr>
          <a:xfrm>
            <a:off x="5125117" y="3980969"/>
            <a:ext cx="466965" cy="466965"/>
          </a:xfrm>
          <a:prstGeom prst="rect">
            <a:avLst/>
          </a:prstGeom>
          <a:noFill/>
          <a:ln>
            <a:noFill/>
          </a:ln>
        </p:spPr>
      </p:pic>
      <p:cxnSp>
        <p:nvCxnSpPr>
          <p:cNvPr id="422" name="Google Shape;422;p31"/>
          <p:cNvCxnSpPr/>
          <p:nvPr/>
        </p:nvCxnSpPr>
        <p:spPr>
          <a:xfrm>
            <a:off x="2701255" y="3199182"/>
            <a:ext cx="394799" cy="2941"/>
          </a:xfrm>
          <a:prstGeom prst="straightConnector1">
            <a:avLst/>
          </a:prstGeom>
          <a:noFill/>
          <a:ln cap="flat" cmpd="sng" w="19050">
            <a:solidFill>
              <a:schemeClr val="accent3"/>
            </a:solidFill>
            <a:prstDash val="solid"/>
            <a:miter lim="800000"/>
            <a:headEnd len="sm" w="sm" type="none"/>
            <a:tailEnd len="med" w="med" type="triangle"/>
          </a:ln>
        </p:spPr>
      </p:cxnSp>
      <p:sp>
        <p:nvSpPr>
          <p:cNvPr id="423" name="Google Shape;423;p31"/>
          <p:cNvSpPr txBox="1"/>
          <p:nvPr/>
        </p:nvSpPr>
        <p:spPr>
          <a:xfrm>
            <a:off x="4683374" y="4478968"/>
            <a:ext cx="132956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400">
                <a:solidFill>
                  <a:srgbClr val="7F7F7F"/>
                </a:solidFill>
                <a:latin typeface="Calibri"/>
                <a:ea typeface="Calibri"/>
                <a:cs typeface="Calibri"/>
                <a:sym typeface="Calibri"/>
              </a:rPr>
              <a:t>Metadata</a:t>
            </a:r>
            <a:endParaRPr/>
          </a:p>
        </p:txBody>
      </p:sp>
      <p:cxnSp>
        <p:nvCxnSpPr>
          <p:cNvPr id="424" name="Google Shape;424;p31"/>
          <p:cNvCxnSpPr/>
          <p:nvPr/>
        </p:nvCxnSpPr>
        <p:spPr>
          <a:xfrm>
            <a:off x="5919971" y="3219484"/>
            <a:ext cx="394799" cy="2941"/>
          </a:xfrm>
          <a:prstGeom prst="straightConnector1">
            <a:avLst/>
          </a:prstGeom>
          <a:noFill/>
          <a:ln cap="flat" cmpd="sng" w="19050">
            <a:solidFill>
              <a:schemeClr val="dk1"/>
            </a:solidFill>
            <a:prstDash val="solid"/>
            <a:miter lim="800000"/>
            <a:headEnd len="sm" w="sm" type="none"/>
            <a:tailEnd len="med" w="med" type="triangle"/>
          </a:ln>
        </p:spPr>
      </p:cxnSp>
      <p:cxnSp>
        <p:nvCxnSpPr>
          <p:cNvPr id="425" name="Google Shape;425;p31"/>
          <p:cNvCxnSpPr/>
          <p:nvPr/>
        </p:nvCxnSpPr>
        <p:spPr>
          <a:xfrm>
            <a:off x="8694030" y="3214227"/>
            <a:ext cx="394799" cy="2941"/>
          </a:xfrm>
          <a:prstGeom prst="straightConnector1">
            <a:avLst/>
          </a:prstGeom>
          <a:noFill/>
          <a:ln cap="flat" cmpd="sng" w="19050">
            <a:solidFill>
              <a:schemeClr val="dk1"/>
            </a:solidFill>
            <a:prstDash val="solid"/>
            <a:miter lim="800000"/>
            <a:headEnd len="sm" w="sm" type="none"/>
            <a:tailEnd len="med" w="med" type="triangle"/>
          </a:ln>
        </p:spPr>
      </p:cxnSp>
      <p:sp>
        <p:nvSpPr>
          <p:cNvPr id="426" name="Google Shape;426;p31"/>
          <p:cNvSpPr txBox="1"/>
          <p:nvPr/>
        </p:nvSpPr>
        <p:spPr>
          <a:xfrm>
            <a:off x="7124089" y="3808688"/>
            <a:ext cx="9879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Explore</a:t>
            </a:r>
            <a:endParaRPr/>
          </a:p>
        </p:txBody>
      </p:sp>
      <p:pic>
        <p:nvPicPr>
          <p:cNvPr id="427" name="Google Shape;427;p31"/>
          <p:cNvPicPr preferRelativeResize="0"/>
          <p:nvPr/>
        </p:nvPicPr>
        <p:blipFill rotWithShape="1">
          <a:blip r:embed="rId5">
            <a:alphaModFix/>
          </a:blip>
          <a:srcRect b="0" l="0" r="0" t="0"/>
          <a:stretch/>
        </p:blipFill>
        <p:spPr>
          <a:xfrm>
            <a:off x="2007401" y="2964895"/>
            <a:ext cx="394799" cy="394799"/>
          </a:xfrm>
          <a:prstGeom prst="rect">
            <a:avLst/>
          </a:prstGeom>
          <a:noFill/>
          <a:ln>
            <a:noFill/>
          </a:ln>
        </p:spPr>
      </p:pic>
      <p:pic>
        <p:nvPicPr>
          <p:cNvPr id="428" name="Google Shape;428;p31"/>
          <p:cNvPicPr preferRelativeResize="0"/>
          <p:nvPr/>
        </p:nvPicPr>
        <p:blipFill rotWithShape="1">
          <a:blip r:embed="rId6">
            <a:alphaModFix/>
          </a:blip>
          <a:srcRect b="0" l="0" r="0" t="0"/>
          <a:stretch/>
        </p:blipFill>
        <p:spPr>
          <a:xfrm>
            <a:off x="2320200" y="3313973"/>
            <a:ext cx="388599" cy="388599"/>
          </a:xfrm>
          <a:prstGeom prst="rect">
            <a:avLst/>
          </a:prstGeom>
          <a:noFill/>
          <a:ln>
            <a:noFill/>
          </a:ln>
        </p:spPr>
      </p:pic>
      <p:sp>
        <p:nvSpPr>
          <p:cNvPr id="429" name="Google Shape;429;p31"/>
          <p:cNvSpPr txBox="1"/>
          <p:nvPr/>
        </p:nvSpPr>
        <p:spPr>
          <a:xfrm>
            <a:off x="1654314" y="3689235"/>
            <a:ext cx="133176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400">
                <a:solidFill>
                  <a:srgbClr val="7F7F7F"/>
                </a:solidFill>
                <a:latin typeface="Calibri"/>
                <a:ea typeface="Calibri"/>
                <a:cs typeface="Calibri"/>
                <a:sym typeface="Calibri"/>
              </a:rPr>
              <a:t>Visual Data</a:t>
            </a:r>
            <a:endParaRPr/>
          </a:p>
        </p:txBody>
      </p:sp>
      <p:cxnSp>
        <p:nvCxnSpPr>
          <p:cNvPr id="430" name="Google Shape;430;p31"/>
          <p:cNvCxnSpPr/>
          <p:nvPr/>
        </p:nvCxnSpPr>
        <p:spPr>
          <a:xfrm rot="10800000">
            <a:off x="5348155" y="3467870"/>
            <a:ext cx="0" cy="397467"/>
          </a:xfrm>
          <a:prstGeom prst="straightConnector1">
            <a:avLst/>
          </a:prstGeom>
          <a:noFill/>
          <a:ln cap="flat" cmpd="sng" w="19050">
            <a:solidFill>
              <a:schemeClr val="accent3"/>
            </a:solidFill>
            <a:prstDash val="solid"/>
            <a:miter lim="800000"/>
            <a:headEnd len="sm" w="sm" type="none"/>
            <a:tailEnd len="med" w="med" type="triangle"/>
          </a:ln>
        </p:spPr>
      </p:cxnSp>
      <p:sp>
        <p:nvSpPr>
          <p:cNvPr id="431" name="Google Shape;431;p31"/>
          <p:cNvSpPr txBox="1"/>
          <p:nvPr/>
        </p:nvSpPr>
        <p:spPr>
          <a:xfrm>
            <a:off x="3175263" y="3002068"/>
            <a:ext cx="12197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Annotate</a:t>
            </a:r>
            <a:endParaRPr/>
          </a:p>
        </p:txBody>
      </p:sp>
      <p:cxnSp>
        <p:nvCxnSpPr>
          <p:cNvPr id="432" name="Google Shape;432;p31"/>
          <p:cNvCxnSpPr/>
          <p:nvPr/>
        </p:nvCxnSpPr>
        <p:spPr>
          <a:xfrm>
            <a:off x="4427938" y="3197712"/>
            <a:ext cx="394799" cy="2941"/>
          </a:xfrm>
          <a:prstGeom prst="straightConnector1">
            <a:avLst/>
          </a:prstGeom>
          <a:noFill/>
          <a:ln cap="flat" cmpd="sng" w="19050">
            <a:solidFill>
              <a:schemeClr val="dk1"/>
            </a:solidFill>
            <a:prstDash val="solid"/>
            <a:miter lim="800000"/>
            <a:headEnd len="sm" w="sm" type="none"/>
            <a:tailEnd len="med" w="med" type="triangle"/>
          </a:ln>
        </p:spPr>
      </p:cxnSp>
      <p:sp>
        <p:nvSpPr>
          <p:cNvPr id="433" name="Google Shape;433;p31"/>
          <p:cNvSpPr txBox="1"/>
          <p:nvPr/>
        </p:nvSpPr>
        <p:spPr>
          <a:xfrm>
            <a:off x="2852539" y="4918606"/>
            <a:ext cx="61348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000">
                <a:solidFill>
                  <a:srgbClr val="7F7F7F"/>
                </a:solidFill>
                <a:latin typeface="Calibri"/>
                <a:ea typeface="Calibri"/>
                <a:cs typeface="Calibri"/>
                <a:sym typeface="Calibri"/>
              </a:rPr>
              <a:t>Distant Viewing (T. Arnold and L. Tilton, 2019)</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3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yscale photography of man standing near studio camera and woman sitting while holding book" id="439" name="Google Shape;439;p32"/>
          <p:cNvPicPr preferRelativeResize="0"/>
          <p:nvPr/>
        </p:nvPicPr>
        <p:blipFill rotWithShape="1">
          <a:blip r:embed="rId3">
            <a:alphaModFix/>
          </a:blip>
          <a:srcRect b="4382" l="0" r="0" t="9426"/>
          <a:stretch/>
        </p:blipFill>
        <p:spPr>
          <a:xfrm>
            <a:off x="20" y="1282"/>
            <a:ext cx="12191980" cy="6856718"/>
          </a:xfrm>
          <a:prstGeom prst="rect">
            <a:avLst/>
          </a:prstGeom>
          <a:noFill/>
          <a:ln>
            <a:noFill/>
          </a:ln>
        </p:spPr>
      </p:pic>
      <p:sp>
        <p:nvSpPr>
          <p:cNvPr id="440" name="Google Shape;440;p32"/>
          <p:cNvSpPr txBox="1"/>
          <p:nvPr/>
        </p:nvSpPr>
        <p:spPr>
          <a:xfrm>
            <a:off x="0" y="15247"/>
            <a:ext cx="3111042" cy="47089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30000">
                <a:solidFill>
                  <a:schemeClr val="lt1"/>
                </a:solidFill>
                <a:latin typeface="Calibri"/>
                <a:ea typeface="Calibri"/>
                <a:cs typeface="Calibri"/>
                <a:sym typeface="Calibri"/>
              </a:rPr>
              <a:t>3</a:t>
            </a:r>
            <a:endParaRPr/>
          </a:p>
        </p:txBody>
      </p:sp>
      <p:sp>
        <p:nvSpPr>
          <p:cNvPr id="441" name="Google Shape;441;p32"/>
          <p:cNvSpPr txBox="1"/>
          <p:nvPr/>
        </p:nvSpPr>
        <p:spPr>
          <a:xfrm>
            <a:off x="4466897" y="2780409"/>
            <a:ext cx="7593694" cy="2123658"/>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fr-FR" sz="6600">
                <a:solidFill>
                  <a:schemeClr val="lt1"/>
                </a:solidFill>
                <a:latin typeface="Calibri"/>
                <a:ea typeface="Calibri"/>
                <a:cs typeface="Calibri"/>
                <a:sym typeface="Calibri"/>
              </a:rPr>
              <a:t>CASE STUDY: </a:t>
            </a:r>
            <a:endParaRPr/>
          </a:p>
          <a:p>
            <a:pPr indent="0" lvl="0" marL="0" marR="0" rtl="0" algn="r">
              <a:spcBef>
                <a:spcPts val="0"/>
              </a:spcBef>
              <a:spcAft>
                <a:spcPts val="0"/>
              </a:spcAft>
              <a:buNone/>
            </a:pPr>
            <a:r>
              <a:rPr b="1" lang="fr-FR" sz="6600">
                <a:solidFill>
                  <a:schemeClr val="lt1"/>
                </a:solidFill>
                <a:latin typeface="Calibri"/>
                <a:ea typeface="Calibri"/>
                <a:cs typeface="Calibri"/>
                <a:sym typeface="Calibri"/>
              </a:rPr>
              <a:t>Network-Era Sitcoms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3"/>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Network-Era Sitcoms</a:t>
            </a:r>
            <a:endParaRPr/>
          </a:p>
        </p:txBody>
      </p:sp>
      <p:pic>
        <p:nvPicPr>
          <p:cNvPr id="447" name="Google Shape;447;p33"/>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48" name="Google Shape;448;p33"/>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29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449" name="Google Shape;449;p33"/>
          <p:cNvSpPr txBox="1"/>
          <p:nvPr/>
        </p:nvSpPr>
        <p:spPr>
          <a:xfrm>
            <a:off x="622849" y="936211"/>
            <a:ext cx="110127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The Network-Era of broadcast </a:t>
            </a:r>
            <a:r>
              <a:rPr lang="fr-FR" sz="2400">
                <a:solidFill>
                  <a:srgbClr val="98971A"/>
                </a:solidFill>
                <a:latin typeface="Calibri"/>
                <a:ea typeface="Calibri"/>
                <a:cs typeface="Calibri"/>
                <a:sym typeface="Calibri"/>
              </a:rPr>
              <a:t>television</a:t>
            </a:r>
            <a:r>
              <a:rPr lang="fr-FR" sz="2400">
                <a:solidFill>
                  <a:srgbClr val="98971A"/>
                </a:solidFill>
                <a:latin typeface="Calibri"/>
                <a:ea typeface="Calibri"/>
                <a:cs typeface="Calibri"/>
                <a:sym typeface="Calibri"/>
              </a:rPr>
              <a:t> refers to the period from the late 1950s through to the mid-1980s. This ranges from the moment that the majority of households owned a television to the rise of cable.</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Research on the shows of this era are usually focused on archival and reception evidence. With limited options, the idea is that the big three networks were producing bland content aimed to attract a wide audience.</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Our interest was to see if we could study shows from the era using a data science approach in order see if there are visual themes and patterns. The formulaic nature of the shows, rather than being boring, controlled from a lot of unknowns and allowed us to study a relatively strong signal.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4"/>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fr-FR" sz="3200">
                <a:solidFill>
                  <a:schemeClr val="dk1"/>
                </a:solidFill>
                <a:latin typeface="Calibri"/>
                <a:ea typeface="Calibri"/>
                <a:cs typeface="Calibri"/>
                <a:sym typeface="Calibri"/>
              </a:rPr>
              <a:t>Bewitched</a:t>
            </a:r>
            <a:r>
              <a:rPr i="1" lang="fr-FR" sz="3200">
                <a:solidFill>
                  <a:schemeClr val="dk1"/>
                </a:solidFill>
                <a:latin typeface="Calibri"/>
                <a:ea typeface="Calibri"/>
                <a:cs typeface="Calibri"/>
                <a:sym typeface="Calibri"/>
              </a:rPr>
              <a:t> </a:t>
            </a:r>
            <a:r>
              <a:rPr b="1" lang="fr-FR" sz="3200">
                <a:solidFill>
                  <a:schemeClr val="dk1"/>
                </a:solidFill>
                <a:latin typeface="Calibri"/>
                <a:ea typeface="Calibri"/>
                <a:cs typeface="Calibri"/>
                <a:sym typeface="Calibri"/>
              </a:rPr>
              <a:t>and </a:t>
            </a:r>
            <a:r>
              <a:rPr b="1" i="1" lang="fr-FR" sz="3200">
                <a:solidFill>
                  <a:schemeClr val="dk1"/>
                </a:solidFill>
                <a:latin typeface="Calibri"/>
                <a:ea typeface="Calibri"/>
                <a:cs typeface="Calibri"/>
                <a:sym typeface="Calibri"/>
              </a:rPr>
              <a:t>I Dream of Jeannie</a:t>
            </a:r>
            <a:endParaRPr/>
          </a:p>
        </p:txBody>
      </p:sp>
      <p:pic>
        <p:nvPicPr>
          <p:cNvPr id="455" name="Google Shape;455;p34"/>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56" name="Google Shape;456;p34"/>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30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457" name="Google Shape;457;p34"/>
          <p:cNvSpPr txBox="1"/>
          <p:nvPr/>
        </p:nvSpPr>
        <p:spPr>
          <a:xfrm>
            <a:off x="622850" y="936211"/>
            <a:ext cx="1033669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Our study will specifically focus on two very popular television shows from the 1960s and 1970s. They are often compared to one another, making it a good choice for a controlled study.</a:t>
            </a:r>
            <a:endParaRPr/>
          </a:p>
        </p:txBody>
      </p:sp>
      <p:pic>
        <p:nvPicPr>
          <p:cNvPr descr="Bewitched Season 1 - TV DVD Custom Covers - Bewitched ..." id="458" name="Google Shape;458;p34"/>
          <p:cNvPicPr preferRelativeResize="0"/>
          <p:nvPr/>
        </p:nvPicPr>
        <p:blipFill rotWithShape="1">
          <a:blip r:embed="rId4">
            <a:alphaModFix/>
          </a:blip>
          <a:srcRect b="0" l="0" r="0" t="0"/>
          <a:stretch/>
        </p:blipFill>
        <p:spPr>
          <a:xfrm>
            <a:off x="888477" y="2262443"/>
            <a:ext cx="5207523" cy="3498133"/>
          </a:xfrm>
          <a:prstGeom prst="rect">
            <a:avLst/>
          </a:prstGeom>
          <a:noFill/>
          <a:ln>
            <a:noFill/>
          </a:ln>
        </p:spPr>
      </p:pic>
      <p:pic>
        <p:nvPicPr>
          <p:cNvPr descr="I Dream of Jeannie - The Complete First Season - TV DVD ..." id="459" name="Google Shape;459;p34"/>
          <p:cNvPicPr preferRelativeResize="0"/>
          <p:nvPr/>
        </p:nvPicPr>
        <p:blipFill rotWithShape="1">
          <a:blip r:embed="rId5">
            <a:alphaModFix/>
          </a:blip>
          <a:srcRect b="0" l="0" r="0" t="0"/>
          <a:stretch/>
        </p:blipFill>
        <p:spPr>
          <a:xfrm>
            <a:off x="6361044" y="2262444"/>
            <a:ext cx="5207524" cy="3498136"/>
          </a:xfrm>
          <a:prstGeom prst="rect">
            <a:avLst/>
          </a:prstGeom>
          <a:noFill/>
          <a:ln>
            <a:noFill/>
          </a:ln>
        </p:spPr>
      </p:pic>
      <p:sp>
        <p:nvSpPr>
          <p:cNvPr id="460" name="Google Shape;460;p34"/>
          <p:cNvSpPr txBox="1"/>
          <p:nvPr/>
        </p:nvSpPr>
        <p:spPr>
          <a:xfrm>
            <a:off x="2338716" y="5864104"/>
            <a:ext cx="192848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400">
                <a:solidFill>
                  <a:srgbClr val="98971A"/>
                </a:solidFill>
                <a:latin typeface="Calibri"/>
                <a:ea typeface="Calibri"/>
                <a:cs typeface="Calibri"/>
                <a:sym typeface="Calibri"/>
              </a:rPr>
              <a:t>1964–1972</a:t>
            </a:r>
            <a:endParaRPr/>
          </a:p>
        </p:txBody>
      </p:sp>
      <p:sp>
        <p:nvSpPr>
          <p:cNvPr id="461" name="Google Shape;461;p34"/>
          <p:cNvSpPr txBox="1"/>
          <p:nvPr/>
        </p:nvSpPr>
        <p:spPr>
          <a:xfrm>
            <a:off x="8000564" y="5852198"/>
            <a:ext cx="192848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400">
                <a:solidFill>
                  <a:srgbClr val="98971A"/>
                </a:solidFill>
                <a:latin typeface="Calibri"/>
                <a:ea typeface="Calibri"/>
                <a:cs typeface="Calibri"/>
                <a:sym typeface="Calibri"/>
              </a:rPr>
              <a:t>1965–1970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Cultural Analytics</a:t>
            </a:r>
            <a:endParaRPr/>
          </a:p>
        </p:txBody>
      </p:sp>
      <p:pic>
        <p:nvPicPr>
          <p:cNvPr id="467" name="Google Shape;467;p35"/>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68" name="Google Shape;468;p35"/>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31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469" name="Google Shape;469;p35"/>
          <p:cNvSpPr txBox="1"/>
          <p:nvPr/>
        </p:nvSpPr>
        <p:spPr>
          <a:xfrm>
            <a:off x="609598" y="1391431"/>
            <a:ext cx="2690193"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This work, jointing done with Lauren Tilton and Annie Berke, was published as part of the </a:t>
            </a:r>
            <a:r>
              <a:rPr i="1" lang="fr-FR" sz="2400">
                <a:solidFill>
                  <a:srgbClr val="98971A"/>
                </a:solidFill>
                <a:latin typeface="Calibri"/>
                <a:ea typeface="Calibri"/>
                <a:cs typeface="Calibri"/>
                <a:sym typeface="Calibri"/>
              </a:rPr>
              <a:t>Journal of Cultural Analytics</a:t>
            </a:r>
            <a:r>
              <a:rPr lang="fr-FR" sz="2400">
                <a:solidFill>
                  <a:srgbClr val="98971A"/>
                </a:solidFill>
                <a:latin typeface="Calibri"/>
                <a:ea typeface="Calibri"/>
                <a:cs typeface="Calibri"/>
                <a:sym typeface="Calibri"/>
              </a:rPr>
              <a:t>.</a:t>
            </a:r>
            <a:endParaRPr/>
          </a:p>
        </p:txBody>
      </p:sp>
      <p:pic>
        <p:nvPicPr>
          <p:cNvPr id="470" name="Google Shape;470;p35"/>
          <p:cNvPicPr preferRelativeResize="0"/>
          <p:nvPr/>
        </p:nvPicPr>
        <p:blipFill rotWithShape="1">
          <a:blip r:embed="rId4">
            <a:alphaModFix/>
          </a:blip>
          <a:srcRect b="0" l="0" r="0" t="0"/>
          <a:stretch/>
        </p:blipFill>
        <p:spPr>
          <a:xfrm>
            <a:off x="3169491" y="806656"/>
            <a:ext cx="8804442" cy="5367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6"/>
          <p:cNvSpPr txBox="1"/>
          <p:nvPr/>
        </p:nvSpPr>
        <p:spPr>
          <a:xfrm>
            <a:off x="299296" y="155620"/>
            <a:ext cx="95868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Annotating the Data</a:t>
            </a:r>
            <a:endParaRPr/>
          </a:p>
        </p:txBody>
      </p:sp>
      <p:pic>
        <p:nvPicPr>
          <p:cNvPr id="476" name="Google Shape;476;p36"/>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77" name="Google Shape;477;p36"/>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32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478" name="Google Shape;478;p36"/>
          <p:cNvSpPr txBox="1"/>
          <p:nvPr/>
        </p:nvSpPr>
        <p:spPr>
          <a:xfrm>
            <a:off x="622850" y="936211"/>
            <a:ext cx="3631098"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We applied computer vision algorithms to every frame in every episode of the two series. We tagged detected people, detected faces, identified faces, and identified shot breaks.</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Each shot was described as being one of the four shot types on the right-side panel.</a:t>
            </a:r>
            <a:endParaRPr/>
          </a:p>
        </p:txBody>
      </p:sp>
      <p:pic>
        <p:nvPicPr>
          <p:cNvPr id="479" name="Google Shape;479;p36"/>
          <p:cNvPicPr preferRelativeResize="0"/>
          <p:nvPr/>
        </p:nvPicPr>
        <p:blipFill rotWithShape="1">
          <a:blip r:embed="rId4">
            <a:alphaModFix/>
          </a:blip>
          <a:srcRect b="0" l="0" r="0" t="0"/>
          <a:stretch/>
        </p:blipFill>
        <p:spPr>
          <a:xfrm>
            <a:off x="4753905" y="448007"/>
            <a:ext cx="6846319" cy="54796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7"/>
          <p:cNvSpPr txBox="1"/>
          <p:nvPr/>
        </p:nvSpPr>
        <p:spPr>
          <a:xfrm>
            <a:off x="299296" y="155620"/>
            <a:ext cx="95868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Annotating the Data</a:t>
            </a:r>
            <a:endParaRPr/>
          </a:p>
        </p:txBody>
      </p:sp>
      <p:pic>
        <p:nvPicPr>
          <p:cNvPr id="485" name="Google Shape;485;p37"/>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86" name="Google Shape;486;p37"/>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33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pic>
        <p:nvPicPr>
          <p:cNvPr descr="Table&#10;&#10;Description automatically generated" id="487" name="Google Shape;487;p37"/>
          <p:cNvPicPr preferRelativeResize="0"/>
          <p:nvPr/>
        </p:nvPicPr>
        <p:blipFill rotWithShape="1">
          <a:blip r:embed="rId4">
            <a:alphaModFix/>
          </a:blip>
          <a:srcRect b="0" l="0" r="0" t="0"/>
          <a:stretch/>
        </p:blipFill>
        <p:spPr>
          <a:xfrm>
            <a:off x="574620" y="837602"/>
            <a:ext cx="11121018" cy="55168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8"/>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Some Exploratory Analysis</a:t>
            </a:r>
            <a:endParaRPr/>
          </a:p>
        </p:txBody>
      </p:sp>
      <p:pic>
        <p:nvPicPr>
          <p:cNvPr id="493" name="Google Shape;493;p38"/>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494" name="Google Shape;494;p38"/>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34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495" name="Google Shape;495;p38"/>
          <p:cNvSpPr txBox="1"/>
          <p:nvPr/>
        </p:nvSpPr>
        <p:spPr>
          <a:xfrm>
            <a:off x="715615" y="899333"/>
            <a:ext cx="1044271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Taking just one episode and the detected faces in each shot, notice how much information is gained and lost from our annotation process.</a:t>
            </a:r>
            <a:endParaRPr/>
          </a:p>
        </p:txBody>
      </p:sp>
      <p:pic>
        <p:nvPicPr>
          <p:cNvPr id="496" name="Google Shape;496;p38"/>
          <p:cNvPicPr preferRelativeResize="0"/>
          <p:nvPr/>
        </p:nvPicPr>
        <p:blipFill rotWithShape="1">
          <a:blip r:embed="rId4">
            <a:alphaModFix/>
          </a:blip>
          <a:srcRect b="0" l="0" r="0" t="0"/>
          <a:stretch/>
        </p:blipFill>
        <p:spPr>
          <a:xfrm>
            <a:off x="1772190" y="1760201"/>
            <a:ext cx="8647620" cy="45202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9"/>
          <p:cNvSpPr txBox="1"/>
          <p:nvPr/>
        </p:nvSpPr>
        <p:spPr>
          <a:xfrm>
            <a:off x="299300" y="155625"/>
            <a:ext cx="10694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RQ1: How Does Visual Style Signal Character Centrality?</a:t>
            </a:r>
            <a:endParaRPr/>
          </a:p>
        </p:txBody>
      </p:sp>
      <p:pic>
        <p:nvPicPr>
          <p:cNvPr id="502" name="Google Shape;502;p39"/>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03" name="Google Shape;503;p39"/>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35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04" name="Google Shape;504;p39"/>
          <p:cNvSpPr txBox="1"/>
          <p:nvPr/>
        </p:nvSpPr>
        <p:spPr>
          <a:xfrm>
            <a:off x="622850" y="936211"/>
            <a:ext cx="113339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As a first research question, let’s see how visual style is used to show character centrality.</a:t>
            </a:r>
            <a:endParaRPr/>
          </a:p>
        </p:txBody>
      </p:sp>
      <p:pic>
        <p:nvPicPr>
          <p:cNvPr descr="https://jacksonupperco.files.wordpress.com/2014/12/ma-sorciere-bien-aim-a-tv-05-g.jpg" id="505" name="Google Shape;505;p39"/>
          <p:cNvPicPr preferRelativeResize="0"/>
          <p:nvPr/>
        </p:nvPicPr>
        <p:blipFill rotWithShape="1">
          <a:blip r:embed="rId4">
            <a:alphaModFix/>
          </a:blip>
          <a:srcRect b="0" l="0" r="0" t="0"/>
          <a:stretch/>
        </p:blipFill>
        <p:spPr>
          <a:xfrm>
            <a:off x="1701486" y="1593692"/>
            <a:ext cx="3563530" cy="4648082"/>
          </a:xfrm>
          <a:prstGeom prst="rect">
            <a:avLst/>
          </a:prstGeom>
          <a:noFill/>
          <a:ln>
            <a:noFill/>
          </a:ln>
        </p:spPr>
      </p:pic>
      <p:pic>
        <p:nvPicPr>
          <p:cNvPr descr="https://archive.is/dFoei/00fc668a6dacab8b862c5818c80ae8f763ca1110.jpg" id="506" name="Google Shape;506;p39"/>
          <p:cNvPicPr preferRelativeResize="0"/>
          <p:nvPr/>
        </p:nvPicPr>
        <p:blipFill rotWithShape="1">
          <a:blip r:embed="rId5">
            <a:alphaModFix/>
          </a:blip>
          <a:srcRect b="0" l="0" r="0" t="0"/>
          <a:stretch/>
        </p:blipFill>
        <p:spPr>
          <a:xfrm>
            <a:off x="5265016" y="1593692"/>
            <a:ext cx="6184862" cy="46386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Working with Structured Data</a:t>
            </a:r>
            <a:endParaRPr/>
          </a:p>
        </p:txBody>
      </p:sp>
      <p:pic>
        <p:nvPicPr>
          <p:cNvPr id="117" name="Google Shape;117;p4"/>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18" name="Google Shape;118;p4"/>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2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19" name="Google Shape;119;p4"/>
          <p:cNvSpPr txBox="1"/>
          <p:nvPr/>
        </p:nvSpPr>
        <p:spPr>
          <a:xfrm>
            <a:off x="622849" y="936211"/>
            <a:ext cx="1037097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An exploratory analysis usually begins with a table of records. The example here is already fairly clean, but you may have to do some manual fixes before it can be loaded into your database or statistical software.</a:t>
            </a:r>
            <a:endParaRPr/>
          </a:p>
        </p:txBody>
      </p:sp>
      <p:pic>
        <p:nvPicPr>
          <p:cNvPr descr="Table&#10;&#10;Description automatically generated" id="120" name="Google Shape;120;p4"/>
          <p:cNvPicPr preferRelativeResize="0"/>
          <p:nvPr/>
        </p:nvPicPr>
        <p:blipFill rotWithShape="1">
          <a:blip r:embed="rId4">
            <a:alphaModFix/>
          </a:blip>
          <a:srcRect b="0" l="0" r="0" t="0"/>
          <a:stretch/>
        </p:blipFill>
        <p:spPr>
          <a:xfrm>
            <a:off x="731221" y="2261411"/>
            <a:ext cx="10964417" cy="390258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0"/>
          <p:cNvSpPr txBox="1"/>
          <p:nvPr/>
        </p:nvSpPr>
        <p:spPr>
          <a:xfrm>
            <a:off x="299301" y="155625"/>
            <a:ext cx="11079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RQ1: How Does Visual Style Signal Character Centrality?</a:t>
            </a:r>
            <a:endParaRPr/>
          </a:p>
        </p:txBody>
      </p:sp>
      <p:pic>
        <p:nvPicPr>
          <p:cNvPr id="512" name="Google Shape;512;p40"/>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13" name="Google Shape;513;p40"/>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36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14" name="Google Shape;514;p40"/>
          <p:cNvSpPr txBox="1"/>
          <p:nvPr/>
        </p:nvSpPr>
        <p:spPr>
          <a:xfrm>
            <a:off x="622850" y="936211"/>
            <a:ext cx="98861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Average minutes per episode for which a character is visible. </a:t>
            </a:r>
            <a:endParaRPr/>
          </a:p>
        </p:txBody>
      </p:sp>
      <p:pic>
        <p:nvPicPr>
          <p:cNvPr id="515" name="Google Shape;515;p40"/>
          <p:cNvPicPr preferRelativeResize="0"/>
          <p:nvPr/>
        </p:nvPicPr>
        <p:blipFill rotWithShape="1">
          <a:blip r:embed="rId4">
            <a:alphaModFix/>
          </a:blip>
          <a:srcRect b="0" l="0" r="0" t="0"/>
          <a:stretch/>
        </p:blipFill>
        <p:spPr>
          <a:xfrm>
            <a:off x="725557" y="1593692"/>
            <a:ext cx="10652583" cy="45592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nvSpPr>
        <p:spPr>
          <a:xfrm>
            <a:off x="299301" y="155625"/>
            <a:ext cx="10968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RQ1: How Does Visual Style Signal Character Centrality?</a:t>
            </a:r>
            <a:endParaRPr/>
          </a:p>
        </p:txBody>
      </p:sp>
      <p:pic>
        <p:nvPicPr>
          <p:cNvPr id="521" name="Google Shape;521;p41"/>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22" name="Google Shape;522;p41"/>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37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23" name="Google Shape;523;p41"/>
          <p:cNvSpPr txBox="1"/>
          <p:nvPr/>
        </p:nvSpPr>
        <p:spPr>
          <a:xfrm>
            <a:off x="622849" y="936211"/>
            <a:ext cx="106444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Average minutes per episode for which a character is visible in a close shot. </a:t>
            </a:r>
            <a:endParaRPr/>
          </a:p>
        </p:txBody>
      </p:sp>
      <p:pic>
        <p:nvPicPr>
          <p:cNvPr id="524" name="Google Shape;524;p41"/>
          <p:cNvPicPr preferRelativeResize="0"/>
          <p:nvPr/>
        </p:nvPicPr>
        <p:blipFill rotWithShape="1">
          <a:blip r:embed="rId4">
            <a:alphaModFix/>
          </a:blip>
          <a:srcRect b="0" l="0" r="0" t="0"/>
          <a:stretch/>
        </p:blipFill>
        <p:spPr>
          <a:xfrm>
            <a:off x="551789" y="1485773"/>
            <a:ext cx="11572143" cy="49256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2"/>
          <p:cNvSpPr txBox="1"/>
          <p:nvPr/>
        </p:nvSpPr>
        <p:spPr>
          <a:xfrm>
            <a:off x="299301" y="155625"/>
            <a:ext cx="10968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RQ1: How Does Visual Style Signal Character Centrality?</a:t>
            </a:r>
            <a:endParaRPr/>
          </a:p>
        </p:txBody>
      </p:sp>
      <p:pic>
        <p:nvPicPr>
          <p:cNvPr id="530" name="Google Shape;530;p42"/>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31" name="Google Shape;531;p42"/>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38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32" name="Google Shape;532;p42"/>
          <p:cNvSpPr txBox="1"/>
          <p:nvPr/>
        </p:nvSpPr>
        <p:spPr>
          <a:xfrm>
            <a:off x="622850" y="936211"/>
            <a:ext cx="108005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Number of episodes where each character is associated with the first face detected in an episode. </a:t>
            </a:r>
            <a:endParaRPr/>
          </a:p>
        </p:txBody>
      </p:sp>
      <p:pic>
        <p:nvPicPr>
          <p:cNvPr id="533" name="Google Shape;533;p42"/>
          <p:cNvPicPr preferRelativeResize="0"/>
          <p:nvPr/>
        </p:nvPicPr>
        <p:blipFill rotWithShape="1">
          <a:blip r:embed="rId4">
            <a:alphaModFix/>
          </a:blip>
          <a:srcRect b="0" l="0" r="0" t="0"/>
          <a:stretch/>
        </p:blipFill>
        <p:spPr>
          <a:xfrm>
            <a:off x="437322" y="1963025"/>
            <a:ext cx="11211340" cy="424542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3"/>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RQ2: Does visual style reinforce the connections between characters?</a:t>
            </a:r>
            <a:endParaRPr/>
          </a:p>
        </p:txBody>
      </p:sp>
      <p:pic>
        <p:nvPicPr>
          <p:cNvPr id="539" name="Google Shape;539;p43"/>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40" name="Google Shape;540;p43"/>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39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41" name="Google Shape;541;p43"/>
          <p:cNvSpPr txBox="1"/>
          <p:nvPr/>
        </p:nvSpPr>
        <p:spPr>
          <a:xfrm>
            <a:off x="622849" y="936211"/>
            <a:ext cx="110258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How do characters appearing near each other correspond to character relationships?</a:t>
            </a:r>
            <a:endParaRPr/>
          </a:p>
        </p:txBody>
      </p:sp>
      <p:pic>
        <p:nvPicPr>
          <p:cNvPr descr="Jeannie-and-Major-Nelson-i-dream-of-jeannie-6223180-343-298" id="542" name="Google Shape;542;p43"/>
          <p:cNvPicPr preferRelativeResize="0"/>
          <p:nvPr/>
        </p:nvPicPr>
        <p:blipFill rotWithShape="1">
          <a:blip r:embed="rId4">
            <a:alphaModFix/>
          </a:blip>
          <a:srcRect b="0" l="0" r="0" t="0"/>
          <a:stretch/>
        </p:blipFill>
        <p:spPr>
          <a:xfrm>
            <a:off x="458666" y="1705874"/>
            <a:ext cx="5163898" cy="4485431"/>
          </a:xfrm>
          <a:prstGeom prst="rect">
            <a:avLst/>
          </a:prstGeom>
          <a:noFill/>
          <a:ln>
            <a:noFill/>
          </a:ln>
        </p:spPr>
      </p:pic>
      <p:pic>
        <p:nvPicPr>
          <p:cNvPr descr="https://vignette.wikia.nocookie.net/bewitched/images/6/66/Bewitched1x02.png/revision/latest?cb=20150614065935" id="543" name="Google Shape;543;p43"/>
          <p:cNvPicPr preferRelativeResize="0"/>
          <p:nvPr/>
        </p:nvPicPr>
        <p:blipFill rotWithShape="1">
          <a:blip r:embed="rId5">
            <a:alphaModFix/>
          </a:blip>
          <a:srcRect b="0" l="0" r="0" t="0"/>
          <a:stretch/>
        </p:blipFill>
        <p:spPr>
          <a:xfrm>
            <a:off x="5748606" y="1705874"/>
            <a:ext cx="5984728" cy="448543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4"/>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RQ2: Does visual style reinforce the connections between characters?</a:t>
            </a:r>
            <a:endParaRPr/>
          </a:p>
        </p:txBody>
      </p:sp>
      <p:pic>
        <p:nvPicPr>
          <p:cNvPr id="549" name="Google Shape;549;p44"/>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50" name="Google Shape;550;p44"/>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40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51" name="Google Shape;551;p44"/>
          <p:cNvSpPr txBox="1"/>
          <p:nvPr/>
        </p:nvSpPr>
        <p:spPr>
          <a:xfrm>
            <a:off x="374934" y="1490007"/>
            <a:ext cx="282546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For each pair, how often are the characters together on screen at the same time?</a:t>
            </a:r>
            <a:endParaRPr/>
          </a:p>
        </p:txBody>
      </p:sp>
      <p:pic>
        <p:nvPicPr>
          <p:cNvPr id="552" name="Google Shape;552;p44"/>
          <p:cNvPicPr preferRelativeResize="0"/>
          <p:nvPr/>
        </p:nvPicPr>
        <p:blipFill rotWithShape="1">
          <a:blip r:embed="rId4">
            <a:alphaModFix/>
          </a:blip>
          <a:srcRect b="0" l="0" r="0" t="0"/>
          <a:stretch/>
        </p:blipFill>
        <p:spPr>
          <a:xfrm>
            <a:off x="3200400" y="757823"/>
            <a:ext cx="8743716" cy="53423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5"/>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RQ2: Does visual style reinforce the connections between characters?</a:t>
            </a:r>
            <a:endParaRPr/>
          </a:p>
        </p:txBody>
      </p:sp>
      <p:pic>
        <p:nvPicPr>
          <p:cNvPr id="558" name="Google Shape;558;p45"/>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59" name="Google Shape;559;p45"/>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41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60" name="Google Shape;560;p45"/>
          <p:cNvSpPr txBox="1"/>
          <p:nvPr/>
        </p:nvSpPr>
        <p:spPr>
          <a:xfrm>
            <a:off x="374372" y="1622011"/>
            <a:ext cx="246490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For each pair, how often are characters cut from one to the other? </a:t>
            </a:r>
            <a:endParaRPr/>
          </a:p>
        </p:txBody>
      </p:sp>
      <p:pic>
        <p:nvPicPr>
          <p:cNvPr id="561" name="Google Shape;561;p45"/>
          <p:cNvPicPr preferRelativeResize="0"/>
          <p:nvPr/>
        </p:nvPicPr>
        <p:blipFill rotWithShape="1">
          <a:blip r:embed="rId4">
            <a:alphaModFix/>
          </a:blip>
          <a:srcRect b="0" l="0" r="0" t="0"/>
          <a:stretch/>
        </p:blipFill>
        <p:spPr>
          <a:xfrm>
            <a:off x="3525671" y="936211"/>
            <a:ext cx="8169967" cy="53055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6"/>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RQ2: Does visual style reinforce the connections between characters?</a:t>
            </a:r>
            <a:endParaRPr/>
          </a:p>
        </p:txBody>
      </p:sp>
      <p:pic>
        <p:nvPicPr>
          <p:cNvPr id="567" name="Google Shape;567;p46"/>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68" name="Google Shape;568;p46"/>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42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pic>
        <p:nvPicPr>
          <p:cNvPr id="569" name="Google Shape;569;p46"/>
          <p:cNvPicPr preferRelativeResize="0"/>
          <p:nvPr/>
        </p:nvPicPr>
        <p:blipFill rotWithShape="1">
          <a:blip r:embed="rId4">
            <a:alphaModFix/>
          </a:blip>
          <a:srcRect b="0" l="0" r="0" t="0"/>
          <a:stretch/>
        </p:blipFill>
        <p:spPr>
          <a:xfrm>
            <a:off x="3710608" y="896722"/>
            <a:ext cx="7858542" cy="5371556"/>
          </a:xfrm>
          <a:prstGeom prst="rect">
            <a:avLst/>
          </a:prstGeom>
          <a:noFill/>
          <a:ln>
            <a:noFill/>
          </a:ln>
        </p:spPr>
      </p:pic>
      <p:sp>
        <p:nvSpPr>
          <p:cNvPr id="570" name="Google Shape;570;p46"/>
          <p:cNvSpPr txBox="1"/>
          <p:nvPr/>
        </p:nvSpPr>
        <p:spPr>
          <a:xfrm>
            <a:off x="299296" y="2256182"/>
            <a:ext cx="282546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For each pair, how often are the characters together on screen during a two-shot?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descr="https://proxy.duckduckgo.com/iu/?u=https%3A%2F%2Ftse1.mm.bing.net%2Fth%3Fid%3DOIP.t39OeKOer6IWKTRW_nixwQHaF0%26pid%3DApi&amp;f=1" id="575" name="Google Shape;575;p47"/>
          <p:cNvPicPr preferRelativeResize="0"/>
          <p:nvPr/>
        </p:nvPicPr>
        <p:blipFill rotWithShape="1">
          <a:blip r:embed="rId3">
            <a:alphaModFix/>
          </a:blip>
          <a:srcRect b="0" l="0" r="0" t="0"/>
          <a:stretch/>
        </p:blipFill>
        <p:spPr>
          <a:xfrm>
            <a:off x="6780173" y="1824961"/>
            <a:ext cx="5411827" cy="4247257"/>
          </a:xfrm>
          <a:prstGeom prst="rect">
            <a:avLst/>
          </a:prstGeom>
          <a:noFill/>
          <a:ln>
            <a:noFill/>
          </a:ln>
        </p:spPr>
      </p:pic>
      <p:sp>
        <p:nvSpPr>
          <p:cNvPr id="576" name="Google Shape;576;p47"/>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RQ3: Stylistic similarities between the feminine/magical characters?</a:t>
            </a:r>
            <a:endParaRPr/>
          </a:p>
        </p:txBody>
      </p:sp>
      <p:pic>
        <p:nvPicPr>
          <p:cNvPr id="577" name="Google Shape;577;p47"/>
          <p:cNvPicPr preferRelativeResize="0"/>
          <p:nvPr/>
        </p:nvPicPr>
        <p:blipFill rotWithShape="1">
          <a:blip r:embed="rId4">
            <a:alphaModFix/>
          </a:blip>
          <a:srcRect b="0" l="0" r="0" t="0"/>
          <a:stretch/>
        </p:blipFill>
        <p:spPr>
          <a:xfrm>
            <a:off x="11267345" y="6475487"/>
            <a:ext cx="856587" cy="299700"/>
          </a:xfrm>
          <a:prstGeom prst="rect">
            <a:avLst/>
          </a:prstGeom>
          <a:noFill/>
          <a:ln>
            <a:noFill/>
          </a:ln>
        </p:spPr>
      </p:pic>
      <p:sp>
        <p:nvSpPr>
          <p:cNvPr id="578" name="Google Shape;578;p47"/>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43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79" name="Google Shape;579;p47"/>
          <p:cNvSpPr txBox="1"/>
          <p:nvPr/>
        </p:nvSpPr>
        <p:spPr>
          <a:xfrm>
            <a:off x="622850" y="936211"/>
            <a:ext cx="72886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Are their any ways the three magical women are similar?</a:t>
            </a:r>
            <a:endParaRPr/>
          </a:p>
        </p:txBody>
      </p:sp>
      <p:pic>
        <p:nvPicPr>
          <p:cNvPr descr="https://proxy.duckduckgo.com/iu/?u=https%3A%2F%2Ftse4.mm.bing.net%2Fth%3Fid%3DOIP.bhdupb2LO2hJJo5dYBUxogHaFf%26pid%3DApi&amp;f=1" id="580" name="Google Shape;580;p47"/>
          <p:cNvPicPr preferRelativeResize="0"/>
          <p:nvPr/>
        </p:nvPicPr>
        <p:blipFill rotWithShape="1">
          <a:blip r:embed="rId5">
            <a:alphaModFix/>
          </a:blip>
          <a:srcRect b="0" l="0" r="0" t="0"/>
          <a:stretch/>
        </p:blipFill>
        <p:spPr>
          <a:xfrm>
            <a:off x="2630089" y="1830638"/>
            <a:ext cx="5727944" cy="4241580"/>
          </a:xfrm>
          <a:prstGeom prst="rect">
            <a:avLst/>
          </a:prstGeom>
          <a:noFill/>
          <a:ln>
            <a:noFill/>
          </a:ln>
        </p:spPr>
      </p:pic>
      <p:pic>
        <p:nvPicPr>
          <p:cNvPr descr="Barbara Eden, Jeanie blinking arms...a...COMMAND ..." id="581" name="Google Shape;581;p47"/>
          <p:cNvPicPr preferRelativeResize="0"/>
          <p:nvPr/>
        </p:nvPicPr>
        <p:blipFill rotWithShape="1">
          <a:blip r:embed="rId6">
            <a:alphaModFix/>
          </a:blip>
          <a:srcRect b="0" l="0" r="0" t="0"/>
          <a:stretch/>
        </p:blipFill>
        <p:spPr>
          <a:xfrm>
            <a:off x="0" y="1824961"/>
            <a:ext cx="3252297" cy="42472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8"/>
          <p:cNvSpPr txBox="1"/>
          <p:nvPr/>
        </p:nvSpPr>
        <p:spPr>
          <a:xfrm>
            <a:off x="153522" y="221881"/>
            <a:ext cx="120384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RQ3: Stylistic similarities between the feminine/magical characters?</a:t>
            </a:r>
            <a:endParaRPr/>
          </a:p>
        </p:txBody>
      </p:sp>
      <p:pic>
        <p:nvPicPr>
          <p:cNvPr id="587" name="Google Shape;587;p48"/>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588" name="Google Shape;588;p48"/>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44 – Data Science with Images | </a:t>
            </a:r>
            <a:r>
              <a:rPr b="1" lang="fr-FR" sz="1200">
                <a:solidFill>
                  <a:srgbClr val="595959"/>
                </a:solidFill>
                <a:latin typeface="Courier"/>
                <a:ea typeface="Courier"/>
                <a:cs typeface="Courier"/>
                <a:sym typeface="Courier"/>
              </a:rPr>
              <a:t>Case Study</a:t>
            </a:r>
            <a:endParaRPr sz="1200">
              <a:solidFill>
                <a:srgbClr val="595959"/>
              </a:solidFill>
              <a:latin typeface="Courier"/>
              <a:ea typeface="Courier"/>
              <a:cs typeface="Courier"/>
              <a:sym typeface="Courier"/>
            </a:endParaRPr>
          </a:p>
        </p:txBody>
      </p:sp>
      <p:sp>
        <p:nvSpPr>
          <p:cNvPr id="589" name="Google Shape;589;p48"/>
          <p:cNvSpPr txBox="1"/>
          <p:nvPr/>
        </p:nvSpPr>
        <p:spPr>
          <a:xfrm>
            <a:off x="622849" y="936211"/>
            <a:ext cx="104294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What percentage of the time is a character shown as a close-up?</a:t>
            </a:r>
            <a:endParaRPr/>
          </a:p>
        </p:txBody>
      </p:sp>
      <p:pic>
        <p:nvPicPr>
          <p:cNvPr id="590" name="Google Shape;590;p48"/>
          <p:cNvPicPr preferRelativeResize="0"/>
          <p:nvPr/>
        </p:nvPicPr>
        <p:blipFill rotWithShape="1">
          <a:blip r:embed="rId4">
            <a:alphaModFix/>
          </a:blip>
          <a:srcRect b="0" l="0" r="0" t="0"/>
          <a:stretch/>
        </p:blipFill>
        <p:spPr>
          <a:xfrm>
            <a:off x="1073426" y="1619406"/>
            <a:ext cx="10429464" cy="46583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4" name="Shape 594"/>
        <p:cNvGrpSpPr/>
        <p:nvPr/>
      </p:nvGrpSpPr>
      <p:grpSpPr>
        <a:xfrm>
          <a:off x="0" y="0"/>
          <a:ext cx="0" cy="0"/>
          <a:chOff x="0" y="0"/>
          <a:chExt cx="0" cy="0"/>
        </a:xfrm>
      </p:grpSpPr>
      <p:sp>
        <p:nvSpPr>
          <p:cNvPr id="595" name="Google Shape;595;p4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lack computer keyboard" id="596" name="Google Shape;596;p49"/>
          <p:cNvPicPr preferRelativeResize="0"/>
          <p:nvPr/>
        </p:nvPicPr>
        <p:blipFill rotWithShape="1">
          <a:blip r:embed="rId3">
            <a:alphaModFix/>
          </a:blip>
          <a:srcRect b="15745" l="0" r="0" t="0"/>
          <a:stretch/>
        </p:blipFill>
        <p:spPr>
          <a:xfrm>
            <a:off x="20" y="1282"/>
            <a:ext cx="12191980" cy="6856718"/>
          </a:xfrm>
          <a:prstGeom prst="rect">
            <a:avLst/>
          </a:prstGeom>
          <a:noFill/>
          <a:ln>
            <a:noFill/>
          </a:ln>
        </p:spPr>
      </p:pic>
      <p:sp>
        <p:nvSpPr>
          <p:cNvPr id="597" name="Google Shape;597;p49"/>
          <p:cNvSpPr txBox="1"/>
          <p:nvPr/>
        </p:nvSpPr>
        <p:spPr>
          <a:xfrm>
            <a:off x="5144784" y="2875002"/>
            <a:ext cx="6453352" cy="2123658"/>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6600">
                <a:solidFill>
                  <a:schemeClr val="lt1"/>
                </a:solidFill>
                <a:latin typeface="Calibri"/>
                <a:ea typeface="Calibri"/>
                <a:cs typeface="Calibri"/>
                <a:sym typeface="Calibri"/>
              </a:rPr>
              <a:t>Distant Viewing Toolkit</a:t>
            </a:r>
            <a:endParaRPr/>
          </a:p>
        </p:txBody>
      </p:sp>
      <p:sp>
        <p:nvSpPr>
          <p:cNvPr id="598" name="Google Shape;598;p49"/>
          <p:cNvSpPr txBox="1"/>
          <p:nvPr/>
        </p:nvSpPr>
        <p:spPr>
          <a:xfrm>
            <a:off x="0" y="15247"/>
            <a:ext cx="3111042" cy="4708981"/>
          </a:xfrm>
          <a:prstGeom prst="rect">
            <a:avLst/>
          </a:prstGeom>
          <a:solidFill>
            <a:srgbClr val="000000">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30000">
                <a:solidFill>
                  <a:schemeClr val="lt1"/>
                </a:solidFill>
                <a:latin typeface="Calibri"/>
                <a:ea typeface="Calibri"/>
                <a:cs typeface="Calibri"/>
                <a:sym typeface="Calibri"/>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Visualising Structured Data</a:t>
            </a:r>
            <a:endParaRPr/>
          </a:p>
        </p:txBody>
      </p:sp>
      <p:pic>
        <p:nvPicPr>
          <p:cNvPr id="126" name="Google Shape;126;p5"/>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27" name="Google Shape;127;p5"/>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3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28" name="Google Shape;128;p5"/>
          <p:cNvSpPr txBox="1"/>
          <p:nvPr/>
        </p:nvSpPr>
        <p:spPr>
          <a:xfrm>
            <a:off x="622849" y="936211"/>
            <a:ext cx="1064449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Once the data are organised, we can begin to explore the data. We might start with several visualisation of the main variables or transformations of the data.</a:t>
            </a:r>
            <a:endParaRPr/>
          </a:p>
        </p:txBody>
      </p:sp>
      <p:pic>
        <p:nvPicPr>
          <p:cNvPr id="129" name="Google Shape;129;p5"/>
          <p:cNvPicPr preferRelativeResize="0"/>
          <p:nvPr/>
        </p:nvPicPr>
        <p:blipFill rotWithShape="1">
          <a:blip r:embed="rId4">
            <a:alphaModFix/>
          </a:blip>
          <a:srcRect b="0" l="0" r="0" t="0"/>
          <a:stretch/>
        </p:blipFill>
        <p:spPr>
          <a:xfrm>
            <a:off x="136223" y="1963024"/>
            <a:ext cx="5959777" cy="3724861"/>
          </a:xfrm>
          <a:prstGeom prst="rect">
            <a:avLst/>
          </a:prstGeom>
          <a:noFill/>
          <a:ln>
            <a:noFill/>
          </a:ln>
        </p:spPr>
      </p:pic>
      <p:pic>
        <p:nvPicPr>
          <p:cNvPr descr="Chart, bar chart&#10;&#10;Description automatically generated" id="130" name="Google Shape;130;p5"/>
          <p:cNvPicPr preferRelativeResize="0"/>
          <p:nvPr/>
        </p:nvPicPr>
        <p:blipFill rotWithShape="1">
          <a:blip r:embed="rId5">
            <a:alphaModFix/>
          </a:blip>
          <a:srcRect b="0" l="0" r="0" t="0"/>
          <a:stretch/>
        </p:blipFill>
        <p:spPr>
          <a:xfrm>
            <a:off x="6164155" y="1963023"/>
            <a:ext cx="5955839" cy="3722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descr="page2image1776960" id="603" name="Google Shape;603;p50"/>
          <p:cNvPicPr preferRelativeResize="0"/>
          <p:nvPr/>
        </p:nvPicPr>
        <p:blipFill rotWithShape="1">
          <a:blip r:embed="rId3">
            <a:alphaModFix/>
          </a:blip>
          <a:srcRect b="0" l="0" r="0" t="0"/>
          <a:stretch/>
        </p:blipFill>
        <p:spPr>
          <a:xfrm>
            <a:off x="643467" y="1994860"/>
            <a:ext cx="10905066" cy="4252975"/>
          </a:xfrm>
          <a:prstGeom prst="rect">
            <a:avLst/>
          </a:prstGeom>
          <a:noFill/>
          <a:ln>
            <a:noFill/>
          </a:ln>
        </p:spPr>
      </p:pic>
      <p:sp>
        <p:nvSpPr>
          <p:cNvPr id="604" name="Google Shape;604;p50"/>
          <p:cNvSpPr txBox="1"/>
          <p:nvPr/>
        </p:nvSpPr>
        <p:spPr>
          <a:xfrm>
            <a:off x="299296" y="155620"/>
            <a:ext cx="95868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Distant Viewing Toolkit</a:t>
            </a:r>
            <a:endParaRPr/>
          </a:p>
        </p:txBody>
      </p:sp>
      <p:sp>
        <p:nvSpPr>
          <p:cNvPr id="605" name="Google Shape;605;p50"/>
          <p:cNvSpPr txBox="1"/>
          <p:nvPr/>
        </p:nvSpPr>
        <p:spPr>
          <a:xfrm>
            <a:off x="622849" y="936211"/>
            <a:ext cx="1064449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Open-source Python library for applying common computer vision algorithms and creating structured data.</a:t>
            </a:r>
            <a:endParaRPr/>
          </a:p>
        </p:txBody>
      </p:sp>
      <p:pic>
        <p:nvPicPr>
          <p:cNvPr id="606" name="Google Shape;606;p50"/>
          <p:cNvPicPr preferRelativeResize="0"/>
          <p:nvPr/>
        </p:nvPicPr>
        <p:blipFill rotWithShape="1">
          <a:blip r:embed="rId4">
            <a:alphaModFix/>
          </a:blip>
          <a:srcRect b="0" l="0" r="0" t="0"/>
          <a:stretch/>
        </p:blipFill>
        <p:spPr>
          <a:xfrm>
            <a:off x="11267345" y="6475487"/>
            <a:ext cx="856587" cy="299700"/>
          </a:xfrm>
          <a:prstGeom prst="rect">
            <a:avLst/>
          </a:prstGeom>
          <a:noFill/>
          <a:ln>
            <a:noFill/>
          </a:ln>
        </p:spPr>
      </p:pic>
      <p:sp>
        <p:nvSpPr>
          <p:cNvPr id="607" name="Google Shape;607;p50"/>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45 – Data Science with Images | </a:t>
            </a:r>
            <a:r>
              <a:rPr b="1" lang="fr-FR" sz="1200">
                <a:solidFill>
                  <a:srgbClr val="595959"/>
                </a:solidFill>
                <a:latin typeface="Courier"/>
                <a:ea typeface="Courier"/>
                <a:cs typeface="Courier"/>
                <a:sym typeface="Courier"/>
              </a:rPr>
              <a:t>DV Toolkit</a:t>
            </a:r>
            <a:endParaRPr sz="1200">
              <a:solidFill>
                <a:srgbClr val="595959"/>
              </a:solidFill>
              <a:latin typeface="Courier"/>
              <a:ea typeface="Courier"/>
              <a:cs typeface="Courier"/>
              <a:sym typeface="Couri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1"/>
          <p:cNvSpPr txBox="1"/>
          <p:nvPr/>
        </p:nvSpPr>
        <p:spPr>
          <a:xfrm>
            <a:off x="299296" y="155620"/>
            <a:ext cx="95868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Distant Viewing Toolkit</a:t>
            </a:r>
            <a:endParaRPr/>
          </a:p>
        </p:txBody>
      </p:sp>
      <p:pic>
        <p:nvPicPr>
          <p:cNvPr id="613" name="Google Shape;613;p51"/>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614" name="Google Shape;614;p51"/>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46 – Data Science with Images | </a:t>
            </a:r>
            <a:r>
              <a:rPr b="1" lang="fr-FR" sz="1200">
                <a:solidFill>
                  <a:srgbClr val="595959"/>
                </a:solidFill>
                <a:latin typeface="Courier"/>
                <a:ea typeface="Courier"/>
                <a:cs typeface="Courier"/>
                <a:sym typeface="Courier"/>
              </a:rPr>
              <a:t>DV Toolkit</a:t>
            </a:r>
            <a:endParaRPr sz="1200">
              <a:solidFill>
                <a:srgbClr val="595959"/>
              </a:solidFill>
              <a:latin typeface="Courier"/>
              <a:ea typeface="Courier"/>
              <a:cs typeface="Courier"/>
              <a:sym typeface="Courier"/>
            </a:endParaRPr>
          </a:p>
        </p:txBody>
      </p:sp>
      <p:pic>
        <p:nvPicPr>
          <p:cNvPr descr="Graphical user interface, text, application, email&#10;&#10;Description automatically generated" id="615" name="Google Shape;615;p51"/>
          <p:cNvPicPr preferRelativeResize="0"/>
          <p:nvPr/>
        </p:nvPicPr>
        <p:blipFill rotWithShape="1">
          <a:blip r:embed="rId4">
            <a:alphaModFix/>
          </a:blip>
          <a:srcRect b="0" l="0" r="0" t="0"/>
          <a:stretch/>
        </p:blipFill>
        <p:spPr>
          <a:xfrm>
            <a:off x="370127" y="1280851"/>
            <a:ext cx="5220850" cy="4482548"/>
          </a:xfrm>
          <a:prstGeom prst="rect">
            <a:avLst/>
          </a:prstGeom>
          <a:noFill/>
          <a:ln>
            <a:noFill/>
          </a:ln>
        </p:spPr>
      </p:pic>
      <p:pic>
        <p:nvPicPr>
          <p:cNvPr descr="Text&#10;&#10;Description automatically generated" id="616" name="Google Shape;616;p51"/>
          <p:cNvPicPr preferRelativeResize="0"/>
          <p:nvPr/>
        </p:nvPicPr>
        <p:blipFill rotWithShape="1">
          <a:blip r:embed="rId5">
            <a:alphaModFix/>
          </a:blip>
          <a:srcRect b="0" l="0" r="0" t="0"/>
          <a:stretch/>
        </p:blipFill>
        <p:spPr>
          <a:xfrm>
            <a:off x="5791092" y="1478625"/>
            <a:ext cx="6223510" cy="39007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2"/>
          <p:cNvSpPr txBox="1"/>
          <p:nvPr/>
        </p:nvSpPr>
        <p:spPr>
          <a:xfrm>
            <a:off x="299296" y="155620"/>
            <a:ext cx="95868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Distant Viewing Toolkit</a:t>
            </a:r>
            <a:endParaRPr/>
          </a:p>
        </p:txBody>
      </p:sp>
      <p:pic>
        <p:nvPicPr>
          <p:cNvPr id="622" name="Google Shape;622;p52"/>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623" name="Google Shape;623;p52"/>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47 – Data Science with Images | </a:t>
            </a:r>
            <a:r>
              <a:rPr b="1" lang="fr-FR" sz="1200">
                <a:solidFill>
                  <a:srgbClr val="595959"/>
                </a:solidFill>
                <a:latin typeface="Courier"/>
                <a:ea typeface="Courier"/>
                <a:cs typeface="Courier"/>
                <a:sym typeface="Courier"/>
              </a:rPr>
              <a:t>DV Toolkit</a:t>
            </a:r>
            <a:endParaRPr sz="1200">
              <a:solidFill>
                <a:srgbClr val="595959"/>
              </a:solidFill>
              <a:latin typeface="Courier"/>
              <a:ea typeface="Courier"/>
              <a:cs typeface="Courier"/>
              <a:sym typeface="Courier"/>
            </a:endParaRPr>
          </a:p>
        </p:txBody>
      </p:sp>
      <p:pic>
        <p:nvPicPr>
          <p:cNvPr descr="Graphical user interface, application&#10;&#10;Description automatically generated" id="624" name="Google Shape;624;p52"/>
          <p:cNvPicPr preferRelativeResize="0"/>
          <p:nvPr/>
        </p:nvPicPr>
        <p:blipFill rotWithShape="1">
          <a:blip r:embed="rId4">
            <a:alphaModFix/>
          </a:blip>
          <a:srcRect b="0" l="0" r="0" t="0"/>
          <a:stretch/>
        </p:blipFill>
        <p:spPr>
          <a:xfrm>
            <a:off x="0" y="943078"/>
            <a:ext cx="12192000" cy="476919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3"/>
          <p:cNvSpPr txBox="1"/>
          <p:nvPr/>
        </p:nvSpPr>
        <p:spPr>
          <a:xfrm>
            <a:off x="299296" y="155620"/>
            <a:ext cx="95868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Access and Discovery of Documentary Images</a:t>
            </a:r>
            <a:endParaRPr/>
          </a:p>
        </p:txBody>
      </p:sp>
      <p:pic>
        <p:nvPicPr>
          <p:cNvPr id="630" name="Google Shape;630;p53"/>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631" name="Google Shape;631;p53"/>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48 – Data Science with Images | </a:t>
            </a:r>
            <a:r>
              <a:rPr b="1" lang="fr-FR" sz="1200">
                <a:solidFill>
                  <a:srgbClr val="595959"/>
                </a:solidFill>
                <a:latin typeface="Courier"/>
                <a:ea typeface="Courier"/>
                <a:cs typeface="Courier"/>
                <a:sym typeface="Courier"/>
              </a:rPr>
              <a:t>DV Toolkit</a:t>
            </a:r>
            <a:endParaRPr sz="1200">
              <a:solidFill>
                <a:srgbClr val="595959"/>
              </a:solidFill>
              <a:latin typeface="Courier"/>
              <a:ea typeface="Courier"/>
              <a:cs typeface="Courier"/>
              <a:sym typeface="Courier"/>
            </a:endParaRPr>
          </a:p>
        </p:txBody>
      </p:sp>
      <p:pic>
        <p:nvPicPr>
          <p:cNvPr id="632" name="Google Shape;632;p53"/>
          <p:cNvPicPr preferRelativeResize="0"/>
          <p:nvPr/>
        </p:nvPicPr>
        <p:blipFill rotWithShape="1">
          <a:blip r:embed="rId4">
            <a:alphaModFix/>
          </a:blip>
          <a:srcRect b="0" l="0" r="0" t="0"/>
          <a:stretch/>
        </p:blipFill>
        <p:spPr>
          <a:xfrm>
            <a:off x="1689082" y="852715"/>
            <a:ext cx="8813835" cy="55342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descr="two reels" id="637" name="Google Shape;637;p54"/>
          <p:cNvPicPr preferRelativeResize="0"/>
          <p:nvPr/>
        </p:nvPicPr>
        <p:blipFill rotWithShape="1">
          <a:blip r:embed="rId3">
            <a:alphaModFix amt="77000"/>
          </a:blip>
          <a:srcRect b="11879" l="0" r="0" t="3865"/>
          <a:stretch/>
        </p:blipFill>
        <p:spPr>
          <a:xfrm>
            <a:off x="20" y="1282"/>
            <a:ext cx="12191980" cy="6856718"/>
          </a:xfrm>
          <a:prstGeom prst="rect">
            <a:avLst/>
          </a:prstGeom>
          <a:noFill/>
          <a:ln>
            <a:noFill/>
          </a:ln>
          <a:effectLst>
            <a:outerShdw blurRad="50800" sx="1000" rotWithShape="0" algn="ctr" dir="5400000" dist="50800" sy="1000">
              <a:srgbClr val="000000">
                <a:alpha val="98039"/>
              </a:srgbClr>
            </a:outerShdw>
          </a:effectLst>
        </p:spPr>
      </p:pic>
      <p:sp>
        <p:nvSpPr>
          <p:cNvPr id="638" name="Google Shape;638;p54"/>
          <p:cNvSpPr txBox="1"/>
          <p:nvPr/>
        </p:nvSpPr>
        <p:spPr>
          <a:xfrm>
            <a:off x="2491408" y="2767280"/>
            <a:ext cx="7209183" cy="1323439"/>
          </a:xfrm>
          <a:prstGeom prst="rect">
            <a:avLst/>
          </a:prstGeom>
          <a:solidFill>
            <a:srgbClr val="000000">
              <a:alpha val="6000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8000">
                <a:solidFill>
                  <a:schemeClr val="lt1"/>
                </a:solidFill>
                <a:latin typeface="Calibri"/>
                <a:ea typeface="Calibri"/>
                <a:cs typeface="Calibri"/>
                <a:sym typeface="Calibri"/>
              </a:rPr>
              <a:t>Thank You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Modelling Structured Data</a:t>
            </a:r>
            <a:endParaRPr/>
          </a:p>
        </p:txBody>
      </p:sp>
      <p:pic>
        <p:nvPicPr>
          <p:cNvPr id="136" name="Google Shape;136;p6"/>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37" name="Google Shape;137;p6"/>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4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38" name="Google Shape;138;p6"/>
          <p:cNvSpPr txBox="1"/>
          <p:nvPr/>
        </p:nvSpPr>
        <p:spPr>
          <a:xfrm>
            <a:off x="622849" y="936211"/>
            <a:ext cx="1064449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Or, we can fit a model. Here, I have run a linear regression predicting the number of calories in 100g of a food type based on its fat, sugar, and protein.</a:t>
            </a:r>
            <a:endParaRPr/>
          </a:p>
        </p:txBody>
      </p:sp>
      <p:sp>
        <p:nvSpPr>
          <p:cNvPr id="139" name="Google Shape;139;p6"/>
          <p:cNvSpPr txBox="1"/>
          <p:nvPr/>
        </p:nvSpPr>
        <p:spPr>
          <a:xfrm>
            <a:off x="2294119" y="1920745"/>
            <a:ext cx="7301956"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rgbClr val="7F7F7F"/>
                </a:solidFill>
                <a:latin typeface="Courier"/>
                <a:ea typeface="Courier"/>
                <a:cs typeface="Courier"/>
                <a:sym typeface="Courier"/>
              </a:rPr>
              <a:t>lm(formula = calories ~ total_fat + sat_fat + sugar + protein,</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    data = food)</a:t>
            </a:r>
            <a:endParaRPr/>
          </a:p>
          <a:p>
            <a:pPr indent="0" lvl="0" marL="0" marR="0" rtl="0" algn="l">
              <a:spcBef>
                <a:spcPts val="0"/>
              </a:spcBef>
              <a:spcAft>
                <a:spcPts val="0"/>
              </a:spcAft>
              <a:buNone/>
            </a:pPr>
            <a:r>
              <a:t/>
            </a:r>
            <a:endParaRPr sz="1400">
              <a:solidFill>
                <a:srgbClr val="7F7F7F"/>
              </a:solidFill>
              <a:latin typeface="Courier"/>
              <a:ea typeface="Courier"/>
              <a:cs typeface="Courier"/>
              <a:sym typeface="Courie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Residuals:</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    Min      1Q  Median      3Q     Max</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-33.841 -20.896 -12.469   4.761 235.487</a:t>
            </a:r>
            <a:endParaRPr/>
          </a:p>
          <a:p>
            <a:pPr indent="0" lvl="0" marL="0" marR="0" rtl="0" algn="l">
              <a:spcBef>
                <a:spcPts val="0"/>
              </a:spcBef>
              <a:spcAft>
                <a:spcPts val="0"/>
              </a:spcAft>
              <a:buNone/>
            </a:pPr>
            <a:r>
              <a:t/>
            </a:r>
            <a:endParaRPr sz="1400">
              <a:solidFill>
                <a:srgbClr val="7F7F7F"/>
              </a:solidFill>
              <a:latin typeface="Courier"/>
              <a:ea typeface="Courier"/>
              <a:cs typeface="Courier"/>
              <a:sym typeface="Courie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Coefficients:</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            Estimate Std. Error t value Pr(&gt;|t|)</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(Intercept)  37.7662    11.1174   3.397  0.00126 **</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total_fat    10.3866     2.2326   4.652 2.05e-05 ***</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sat_fat      -3.9638     4.1974  -0.944  0.34905</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sugar         1.3416     1.5160   0.885  0.37996</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protein       3.4488     0.7765   4.442 4.26e-05 ***</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Signif. codes:  0 ‘***’ 0.001 ‘**’ 0.01 ‘*’ 0.05 ‘.’ 0.1 ‘ ’ 1</a:t>
            </a:r>
            <a:endParaRPr/>
          </a:p>
          <a:p>
            <a:pPr indent="0" lvl="0" marL="0" marR="0" rtl="0" algn="l">
              <a:spcBef>
                <a:spcPts val="0"/>
              </a:spcBef>
              <a:spcAft>
                <a:spcPts val="0"/>
              </a:spcAft>
              <a:buNone/>
            </a:pPr>
            <a:r>
              <a:t/>
            </a:r>
            <a:endParaRPr sz="1400">
              <a:solidFill>
                <a:srgbClr val="7F7F7F"/>
              </a:solidFill>
              <a:latin typeface="Courier"/>
              <a:ea typeface="Courier"/>
              <a:cs typeface="Courier"/>
              <a:sym typeface="Courie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Residual standard error: 41.78 on 56 degrees of freedom</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Multiple R-squared:  0.8068,	Adjusted R-squared:  0.793</a:t>
            </a:r>
            <a:endParaRPr/>
          </a:p>
          <a:p>
            <a:pPr indent="0" lvl="0" marL="0" marR="0" rtl="0" algn="l">
              <a:spcBef>
                <a:spcPts val="0"/>
              </a:spcBef>
              <a:spcAft>
                <a:spcPts val="0"/>
              </a:spcAft>
              <a:buNone/>
            </a:pPr>
            <a:r>
              <a:rPr lang="fr-FR" sz="1400">
                <a:solidFill>
                  <a:srgbClr val="7F7F7F"/>
                </a:solidFill>
                <a:latin typeface="Courier"/>
                <a:ea typeface="Courier"/>
                <a:cs typeface="Courier"/>
                <a:sym typeface="Courier"/>
              </a:rPr>
              <a:t>F-statistic: 58.45 on 4 and 56 DF,  p-value: &lt; 2.2e-16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A Pipeline for Structured Data</a:t>
            </a:r>
            <a:endParaRPr/>
          </a:p>
        </p:txBody>
      </p:sp>
      <p:pic>
        <p:nvPicPr>
          <p:cNvPr id="145" name="Google Shape;145;p7"/>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46" name="Google Shape;146;p7"/>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5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47" name="Google Shape;147;p7"/>
          <p:cNvSpPr txBox="1"/>
          <p:nvPr/>
        </p:nvSpPr>
        <p:spPr>
          <a:xfrm>
            <a:off x="622850" y="936211"/>
            <a:ext cx="102392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Putting these pieces together, we can describe a </a:t>
            </a:r>
            <a:r>
              <a:rPr i="1" lang="fr-FR" sz="2400">
                <a:solidFill>
                  <a:srgbClr val="98971A"/>
                </a:solidFill>
                <a:latin typeface="Calibri"/>
                <a:ea typeface="Calibri"/>
                <a:cs typeface="Calibri"/>
                <a:sym typeface="Calibri"/>
              </a:rPr>
              <a:t>pipeline</a:t>
            </a:r>
            <a:r>
              <a:rPr lang="fr-FR" sz="2400">
                <a:solidFill>
                  <a:srgbClr val="98971A"/>
                </a:solidFill>
                <a:latin typeface="Calibri"/>
                <a:ea typeface="Calibri"/>
                <a:cs typeface="Calibri"/>
                <a:sym typeface="Calibri"/>
              </a:rPr>
              <a:t> for doing an exploratory analysis with structured data. Arrows show a logical flow of information, but of course most analyses require a lot of back and forth between each part.</a:t>
            </a:r>
            <a:endParaRPr/>
          </a:p>
        </p:txBody>
      </p:sp>
      <p:sp>
        <p:nvSpPr>
          <p:cNvPr id="148" name="Google Shape;148;p7"/>
          <p:cNvSpPr txBox="1"/>
          <p:nvPr/>
        </p:nvSpPr>
        <p:spPr>
          <a:xfrm>
            <a:off x="862676" y="5506290"/>
            <a:ext cx="10574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B16286"/>
                </a:solidFill>
                <a:latin typeface="Calibri"/>
                <a:ea typeface="Calibri"/>
                <a:cs typeface="Calibri"/>
                <a:sym typeface="Calibri"/>
              </a:rPr>
              <a:t>The pipeline indentifies the needs for different tools, highlights the assumptions of each stage of an analysis, and gives guidance on an overall approach.</a:t>
            </a:r>
            <a:endParaRPr/>
          </a:p>
        </p:txBody>
      </p:sp>
      <p:sp>
        <p:nvSpPr>
          <p:cNvPr id="149" name="Google Shape;149;p7"/>
          <p:cNvSpPr/>
          <p:nvPr/>
        </p:nvSpPr>
        <p:spPr>
          <a:xfrm>
            <a:off x="1605565" y="2276299"/>
            <a:ext cx="9256559" cy="2532172"/>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7"/>
          <p:cNvSpPr txBox="1"/>
          <p:nvPr/>
        </p:nvSpPr>
        <p:spPr>
          <a:xfrm>
            <a:off x="3800413" y="3100769"/>
            <a:ext cx="12197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Organize</a:t>
            </a:r>
            <a:endParaRPr/>
          </a:p>
        </p:txBody>
      </p:sp>
      <p:sp>
        <p:nvSpPr>
          <p:cNvPr id="151" name="Google Shape;151;p7"/>
          <p:cNvSpPr txBox="1"/>
          <p:nvPr/>
        </p:nvSpPr>
        <p:spPr>
          <a:xfrm>
            <a:off x="8154086" y="3112314"/>
            <a:ext cx="168165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Communicate</a:t>
            </a:r>
            <a:endParaRPr/>
          </a:p>
        </p:txBody>
      </p:sp>
      <p:sp>
        <p:nvSpPr>
          <p:cNvPr id="152" name="Google Shape;152;p7"/>
          <p:cNvSpPr/>
          <p:nvPr/>
        </p:nvSpPr>
        <p:spPr>
          <a:xfrm>
            <a:off x="5435671" y="2641969"/>
            <a:ext cx="2244740" cy="1248084"/>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7"/>
          <p:cNvSpPr txBox="1"/>
          <p:nvPr/>
        </p:nvSpPr>
        <p:spPr>
          <a:xfrm>
            <a:off x="5380026" y="3089634"/>
            <a:ext cx="126386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Transform</a:t>
            </a:r>
            <a:endParaRPr/>
          </a:p>
        </p:txBody>
      </p:sp>
      <p:sp>
        <p:nvSpPr>
          <p:cNvPr id="154" name="Google Shape;154;p7"/>
          <p:cNvSpPr txBox="1"/>
          <p:nvPr/>
        </p:nvSpPr>
        <p:spPr>
          <a:xfrm>
            <a:off x="6399957" y="2723881"/>
            <a:ext cx="11508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Visualize</a:t>
            </a:r>
            <a:endParaRPr/>
          </a:p>
        </p:txBody>
      </p:sp>
      <p:sp>
        <p:nvSpPr>
          <p:cNvPr id="155" name="Google Shape;155;p7"/>
          <p:cNvSpPr txBox="1"/>
          <p:nvPr/>
        </p:nvSpPr>
        <p:spPr>
          <a:xfrm>
            <a:off x="6436002" y="3455388"/>
            <a:ext cx="11508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rgbClr val="7F7F7F"/>
                </a:solidFill>
                <a:latin typeface="Calibri"/>
                <a:ea typeface="Calibri"/>
                <a:cs typeface="Calibri"/>
                <a:sym typeface="Calibri"/>
              </a:rPr>
              <a:t>Model</a:t>
            </a:r>
            <a:endParaRPr/>
          </a:p>
        </p:txBody>
      </p:sp>
      <p:pic>
        <p:nvPicPr>
          <p:cNvPr id="156" name="Google Shape;156;p7"/>
          <p:cNvPicPr preferRelativeResize="0"/>
          <p:nvPr/>
        </p:nvPicPr>
        <p:blipFill rotWithShape="1">
          <a:blip r:embed="rId4">
            <a:alphaModFix/>
          </a:blip>
          <a:srcRect b="0" l="0" r="0" t="0"/>
          <a:stretch/>
        </p:blipFill>
        <p:spPr>
          <a:xfrm>
            <a:off x="2778130" y="3085004"/>
            <a:ext cx="466965" cy="466965"/>
          </a:xfrm>
          <a:prstGeom prst="rect">
            <a:avLst/>
          </a:prstGeom>
          <a:noFill/>
          <a:ln>
            <a:noFill/>
          </a:ln>
        </p:spPr>
      </p:pic>
      <p:cxnSp>
        <p:nvCxnSpPr>
          <p:cNvPr id="157" name="Google Shape;157;p7"/>
          <p:cNvCxnSpPr/>
          <p:nvPr/>
        </p:nvCxnSpPr>
        <p:spPr>
          <a:xfrm>
            <a:off x="3366176" y="3307112"/>
            <a:ext cx="394799" cy="2941"/>
          </a:xfrm>
          <a:prstGeom prst="straightConnector1">
            <a:avLst/>
          </a:prstGeom>
          <a:noFill/>
          <a:ln cap="flat" cmpd="sng" w="19050">
            <a:solidFill>
              <a:schemeClr val="accent3"/>
            </a:solidFill>
            <a:prstDash val="solid"/>
            <a:miter lim="800000"/>
            <a:headEnd len="sm" w="sm" type="none"/>
            <a:tailEnd len="med" w="med" type="triangle"/>
          </a:ln>
        </p:spPr>
      </p:cxnSp>
      <p:sp>
        <p:nvSpPr>
          <p:cNvPr id="158" name="Google Shape;158;p7"/>
          <p:cNvSpPr txBox="1"/>
          <p:nvPr/>
        </p:nvSpPr>
        <p:spPr>
          <a:xfrm>
            <a:off x="2388800" y="3580253"/>
            <a:ext cx="124562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400">
                <a:solidFill>
                  <a:srgbClr val="7F7F7F"/>
                </a:solidFill>
                <a:latin typeface="Calibri"/>
                <a:ea typeface="Calibri"/>
                <a:cs typeface="Calibri"/>
                <a:sym typeface="Calibri"/>
              </a:rPr>
              <a:t>Data</a:t>
            </a:r>
            <a:endParaRPr/>
          </a:p>
        </p:txBody>
      </p:sp>
      <p:sp>
        <p:nvSpPr>
          <p:cNvPr id="159" name="Google Shape;159;p7"/>
          <p:cNvSpPr txBox="1"/>
          <p:nvPr/>
        </p:nvSpPr>
        <p:spPr>
          <a:xfrm>
            <a:off x="2755608" y="4835670"/>
            <a:ext cx="728869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rgbClr val="7F7F7F"/>
                </a:solidFill>
                <a:latin typeface="Calibri"/>
                <a:ea typeface="Calibri"/>
                <a:cs typeface="Calibri"/>
                <a:sym typeface="Calibri"/>
              </a:rPr>
              <a:t>Data Science Pipeline (Wickham, H. and Grolemund, G., 2017)</a:t>
            </a:r>
            <a:endParaRPr/>
          </a:p>
        </p:txBody>
      </p:sp>
      <p:cxnSp>
        <p:nvCxnSpPr>
          <p:cNvPr id="160" name="Google Shape;160;p7"/>
          <p:cNvCxnSpPr/>
          <p:nvPr/>
        </p:nvCxnSpPr>
        <p:spPr>
          <a:xfrm>
            <a:off x="4945790" y="3336241"/>
            <a:ext cx="394799" cy="2941"/>
          </a:xfrm>
          <a:prstGeom prst="straightConnector1">
            <a:avLst/>
          </a:prstGeom>
          <a:noFill/>
          <a:ln cap="flat" cmpd="sng" w="19050">
            <a:solidFill>
              <a:schemeClr val="dk1"/>
            </a:solidFill>
            <a:prstDash val="solid"/>
            <a:miter lim="800000"/>
            <a:headEnd len="sm" w="sm" type="none"/>
            <a:tailEnd len="med" w="med" type="triangle"/>
          </a:ln>
        </p:spPr>
      </p:cxnSp>
      <p:cxnSp>
        <p:nvCxnSpPr>
          <p:cNvPr id="161" name="Google Shape;161;p7"/>
          <p:cNvCxnSpPr/>
          <p:nvPr/>
        </p:nvCxnSpPr>
        <p:spPr>
          <a:xfrm>
            <a:off x="7719849" y="3330984"/>
            <a:ext cx="394799" cy="2941"/>
          </a:xfrm>
          <a:prstGeom prst="straightConnector1">
            <a:avLst/>
          </a:prstGeom>
          <a:noFill/>
          <a:ln cap="flat" cmpd="sng" w="19050">
            <a:solidFill>
              <a:schemeClr val="dk1"/>
            </a:solidFill>
            <a:prstDash val="solid"/>
            <a:miter lim="800000"/>
            <a:headEnd len="sm" w="sm" type="none"/>
            <a:tailEnd len="med" w="med" type="triangle"/>
          </a:ln>
        </p:spPr>
      </p:cxnSp>
      <p:sp>
        <p:nvSpPr>
          <p:cNvPr id="162" name="Google Shape;162;p7"/>
          <p:cNvSpPr txBox="1"/>
          <p:nvPr/>
        </p:nvSpPr>
        <p:spPr>
          <a:xfrm>
            <a:off x="6149908" y="4024500"/>
            <a:ext cx="9879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2000">
                <a:solidFill>
                  <a:schemeClr val="dk1"/>
                </a:solidFill>
                <a:latin typeface="Calibri"/>
                <a:ea typeface="Calibri"/>
                <a:cs typeface="Calibri"/>
                <a:sym typeface="Calibri"/>
              </a:rPr>
              <a:t>Explore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nvSpPr>
        <p:spPr>
          <a:xfrm>
            <a:off x="299296" y="155620"/>
            <a:ext cx="8424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Working with Textual Data</a:t>
            </a:r>
            <a:endParaRPr/>
          </a:p>
        </p:txBody>
      </p:sp>
      <p:pic>
        <p:nvPicPr>
          <p:cNvPr id="168" name="Google Shape;168;p8"/>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69" name="Google Shape;169;p8"/>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6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70" name="Google Shape;170;p8"/>
          <p:cNvSpPr txBox="1"/>
          <p:nvPr/>
        </p:nvSpPr>
        <p:spPr>
          <a:xfrm>
            <a:off x="622849" y="936211"/>
            <a:ext cx="110121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Now, what if you were given data where one of the main colums contains unstructured text? We can organise and read into R as a table, but then what?</a:t>
            </a:r>
            <a:endParaRPr/>
          </a:p>
        </p:txBody>
      </p:sp>
      <p:pic>
        <p:nvPicPr>
          <p:cNvPr descr="A screenshot of a computer&#10;&#10;Description automatically generated with medium confidence" id="171" name="Google Shape;171;p8"/>
          <p:cNvPicPr preferRelativeResize="0"/>
          <p:nvPr/>
        </p:nvPicPr>
        <p:blipFill rotWithShape="1">
          <a:blip r:embed="rId4">
            <a:alphaModFix/>
          </a:blip>
          <a:srcRect b="0" l="0" r="0" t="0"/>
          <a:stretch/>
        </p:blipFill>
        <p:spPr>
          <a:xfrm>
            <a:off x="1040524" y="1872585"/>
            <a:ext cx="10110952" cy="45213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nvSpPr>
        <p:spPr>
          <a:xfrm>
            <a:off x="299296" y="155620"/>
            <a:ext cx="8424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200">
                <a:solidFill>
                  <a:schemeClr val="dk1"/>
                </a:solidFill>
                <a:latin typeface="Calibri"/>
                <a:ea typeface="Calibri"/>
                <a:cs typeface="Calibri"/>
                <a:sym typeface="Calibri"/>
              </a:rPr>
              <a:t>Tokenizing Textual Data</a:t>
            </a:r>
            <a:endParaRPr/>
          </a:p>
        </p:txBody>
      </p:sp>
      <p:pic>
        <p:nvPicPr>
          <p:cNvPr id="177" name="Google Shape;177;p9"/>
          <p:cNvPicPr preferRelativeResize="0"/>
          <p:nvPr/>
        </p:nvPicPr>
        <p:blipFill rotWithShape="1">
          <a:blip r:embed="rId3">
            <a:alphaModFix/>
          </a:blip>
          <a:srcRect b="0" l="0" r="0" t="0"/>
          <a:stretch/>
        </p:blipFill>
        <p:spPr>
          <a:xfrm>
            <a:off x="11267345" y="6475487"/>
            <a:ext cx="856587" cy="299700"/>
          </a:xfrm>
          <a:prstGeom prst="rect">
            <a:avLst/>
          </a:prstGeom>
          <a:noFill/>
          <a:ln>
            <a:noFill/>
          </a:ln>
        </p:spPr>
      </p:pic>
      <p:sp>
        <p:nvSpPr>
          <p:cNvPr id="178" name="Google Shape;178;p9"/>
          <p:cNvSpPr txBox="1"/>
          <p:nvPr/>
        </p:nvSpPr>
        <p:spPr>
          <a:xfrm>
            <a:off x="299296" y="6499303"/>
            <a:ext cx="46615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595959"/>
                </a:solidFill>
                <a:latin typeface="Courier"/>
                <a:ea typeface="Courier"/>
                <a:cs typeface="Courier"/>
                <a:sym typeface="Courier"/>
              </a:rPr>
              <a:t>7 – Data Science with Images | </a:t>
            </a:r>
            <a:r>
              <a:rPr b="1" lang="fr-FR" sz="1200">
                <a:solidFill>
                  <a:srgbClr val="595959"/>
                </a:solidFill>
                <a:latin typeface="Courier"/>
                <a:ea typeface="Courier"/>
                <a:cs typeface="Courier"/>
                <a:sym typeface="Courier"/>
              </a:rPr>
              <a:t>Pipelines</a:t>
            </a:r>
            <a:endParaRPr sz="1200">
              <a:solidFill>
                <a:srgbClr val="595959"/>
              </a:solidFill>
              <a:latin typeface="Courier"/>
              <a:ea typeface="Courier"/>
              <a:cs typeface="Courier"/>
              <a:sym typeface="Courier"/>
            </a:endParaRPr>
          </a:p>
        </p:txBody>
      </p:sp>
      <p:sp>
        <p:nvSpPr>
          <p:cNvPr id="179" name="Google Shape;179;p9"/>
          <p:cNvSpPr txBox="1"/>
          <p:nvPr/>
        </p:nvSpPr>
        <p:spPr>
          <a:xfrm>
            <a:off x="622850" y="936211"/>
            <a:ext cx="3907200" cy="341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rgbClr val="98971A"/>
                </a:solidFill>
                <a:latin typeface="Calibri"/>
                <a:ea typeface="Calibri"/>
                <a:cs typeface="Calibri"/>
                <a:sym typeface="Calibri"/>
              </a:rPr>
              <a:t>As a more usable format, we can </a:t>
            </a:r>
            <a:r>
              <a:rPr i="1" lang="fr-FR" sz="2400">
                <a:solidFill>
                  <a:srgbClr val="98971A"/>
                </a:solidFill>
                <a:latin typeface="Calibri"/>
                <a:ea typeface="Calibri"/>
                <a:cs typeface="Calibri"/>
                <a:sym typeface="Calibri"/>
              </a:rPr>
              <a:t>tokenize</a:t>
            </a:r>
            <a:r>
              <a:rPr lang="fr-FR" sz="2400">
                <a:solidFill>
                  <a:srgbClr val="98971A"/>
                </a:solidFill>
                <a:latin typeface="Calibri"/>
                <a:ea typeface="Calibri"/>
                <a:cs typeface="Calibri"/>
                <a:sym typeface="Calibri"/>
              </a:rPr>
              <a:t> the data by splitting the text up into individual words and punctuation marks. </a:t>
            </a:r>
            <a:endParaRPr/>
          </a:p>
          <a:p>
            <a:pPr indent="0" lvl="0" marL="0" marR="0" rtl="0" algn="l">
              <a:spcBef>
                <a:spcPts val="0"/>
              </a:spcBef>
              <a:spcAft>
                <a:spcPts val="0"/>
              </a:spcAft>
              <a:buNone/>
            </a:pPr>
            <a:r>
              <a:t/>
            </a:r>
            <a:endParaRPr sz="2400">
              <a:solidFill>
                <a:srgbClr val="98971A"/>
              </a:solidFill>
              <a:latin typeface="Calibri"/>
              <a:ea typeface="Calibri"/>
              <a:cs typeface="Calibri"/>
              <a:sym typeface="Calibri"/>
            </a:endParaRPr>
          </a:p>
          <a:p>
            <a:pPr indent="0" lvl="0" marL="0" marR="0" rtl="0" algn="l">
              <a:spcBef>
                <a:spcPts val="0"/>
              </a:spcBef>
              <a:spcAft>
                <a:spcPts val="0"/>
              </a:spcAft>
              <a:buNone/>
            </a:pPr>
            <a:r>
              <a:rPr lang="fr-FR" sz="2400">
                <a:solidFill>
                  <a:srgbClr val="98971A"/>
                </a:solidFill>
                <a:latin typeface="Calibri"/>
                <a:ea typeface="Calibri"/>
                <a:cs typeface="Calibri"/>
                <a:sym typeface="Calibri"/>
              </a:rPr>
              <a:t>If you read this table down the column, you will put back together the original text.</a:t>
            </a:r>
            <a:endParaRPr/>
          </a:p>
        </p:txBody>
      </p:sp>
      <p:pic>
        <p:nvPicPr>
          <p:cNvPr descr="Table&#10;&#10;Description automatically generated" id="180" name="Google Shape;180;p9"/>
          <p:cNvPicPr preferRelativeResize="0"/>
          <p:nvPr/>
        </p:nvPicPr>
        <p:blipFill rotWithShape="1">
          <a:blip r:embed="rId4">
            <a:alphaModFix/>
          </a:blip>
          <a:srcRect b="0" l="0" r="0" t="0"/>
          <a:stretch/>
        </p:blipFill>
        <p:spPr>
          <a:xfrm>
            <a:off x="5117610" y="435485"/>
            <a:ext cx="6451541" cy="5987030"/>
          </a:xfrm>
          <a:prstGeom prst="rect">
            <a:avLst/>
          </a:prstGeom>
          <a:noFill/>
          <a:ln>
            <a:noFill/>
          </a:ln>
        </p:spPr>
      </p:pic>
      <p:sp>
        <p:nvSpPr>
          <p:cNvPr id="181" name="Google Shape;181;p9"/>
          <p:cNvSpPr/>
          <p:nvPr/>
        </p:nvSpPr>
        <p:spPr>
          <a:xfrm>
            <a:off x="8306763" y="155620"/>
            <a:ext cx="3625697" cy="626689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2021-04-28T17:57:29Z</dcterms:created>
  <dc:creator>Arnold, Taylor</dc:creator>
</cp:coreProperties>
</file>